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90" r:id="rId4"/>
    <p:sldId id="292" r:id="rId5"/>
    <p:sldId id="293" r:id="rId6"/>
    <p:sldId id="264" r:id="rId7"/>
    <p:sldId id="310" r:id="rId8"/>
    <p:sldId id="267" r:id="rId9"/>
    <p:sldId id="266" r:id="rId10"/>
    <p:sldId id="296" r:id="rId11"/>
    <p:sldId id="297" r:id="rId12"/>
    <p:sldId id="307" r:id="rId13"/>
    <p:sldId id="298" r:id="rId14"/>
    <p:sldId id="299" r:id="rId15"/>
    <p:sldId id="311" r:id="rId16"/>
    <p:sldId id="312" r:id="rId17"/>
    <p:sldId id="301" r:id="rId18"/>
    <p:sldId id="303" r:id="rId19"/>
    <p:sldId id="304" r:id="rId20"/>
    <p:sldId id="308" r:id="rId21"/>
    <p:sldId id="305" r:id="rId22"/>
    <p:sldId id="309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9F7"/>
    <a:srgbClr val="F78F81"/>
    <a:srgbClr val="EEE1FD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0E40-CA75-4C12-A791-71C453BE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7919B-780F-44FC-B476-8710F3A9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F0C7-0298-4F1C-99CC-6564AB63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C1896-ACB9-4C68-ADB6-D234EA46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B9E9C-29E1-4DC1-A258-71C57E7D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92C1-0EB6-4E8F-8ADA-D2DB60B6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5F406-65B8-4ACB-BBE1-F0FC7EB8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2F17-F613-4CBE-88D1-28B8B8CF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E42-AEF0-4E42-85A1-FC2D5EAC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2E615-3BE5-4C68-90EE-21DA2F4B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8221E-2239-4B26-B464-46517BE64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B870F-C7F7-4FFC-B86F-8207DA788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079C4-5E6C-40B4-B7CE-E101A6F1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BA95-1B5A-4F82-BF0C-97F1F9D1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D651-D8D7-4493-8CEC-C94ACA09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CDA1-C336-459B-80DB-FF92A200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A96B-BE48-4433-8471-D82DA54F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2F420-EBD7-40E7-9DE1-EA1CB58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96A8-4B4B-4221-8D73-65B41FA1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CD8C9-C69C-446D-953C-FE3A9F41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805E-517D-45EF-86D0-061EA35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93B47-5E7E-4A00-BC89-707B68021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09278-1F88-4523-B5CB-8A6E46E9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F934-F4DE-4724-AE2C-0F9E98F2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335D0-DF44-4794-A43A-61D0273E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BDFD-0417-4A73-B78D-F218AB6C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35BA-9189-4D5A-9600-4498BFEC8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F4DA6-B012-48E8-BB82-E236EE4F7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2E04F-D362-4E52-8BB7-B6B534EF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B8B5-D0E9-4494-A366-12DFE28C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97336-E692-4AE6-AB6A-31307DE9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59E5-AC3C-482B-BB50-7E0FF70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5B47-6D99-4937-8701-D7C658502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F23BB-0638-4B05-B1B7-941D6C448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CDA51-50B2-4A45-9743-8497B4919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F90B8-8B59-4167-AB16-B797BBF77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7256B-8086-4285-818A-6A08DF9E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13E8B-A92E-42A9-94C9-5DC2288D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9F7F2-107F-4FA6-ADB7-D53A7364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85C4-ECEC-49E5-8EE1-1A2F4E49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E0926-DAD0-4BCF-A093-FDB7CE67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D4D59-BDD2-4C32-91FF-F8C1BE31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DA600-98C7-4C80-B5EA-082033A5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3A956-40FF-429F-97CF-348A0F5D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826A6-3A67-4BF5-A4FC-B34488E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7F218-9A5B-45DB-A82B-B02C202A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A4EC-8515-447C-A31E-31CF51EC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434F-7560-416F-AF43-DEFDDD9E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DAD6C-92A6-4375-8353-3AB7775B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C03A-D789-460F-8B09-3D9EC127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B74DA-092E-4891-8FDA-1808F6D9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718E0-6A9D-4396-81C5-53C01348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0686-C4E4-49B4-9A4F-ED502C84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B161E-DE46-487A-8FE2-F80052EEE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0A36A-AEFC-47BE-AE85-2A3B49285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90F86-75B9-4008-B893-43F43DD5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EE354-5ECF-4734-9B44-3A4DD003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736A0-D3CD-42DD-BE7D-2D2070A8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C51B9-E656-4346-AB83-ACC8723C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716B-E371-4E41-AA29-C6C945ECE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6BCD-F247-41B9-8F7B-5C2E4A415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12BA-6E75-4460-AAE4-DE13F1E8499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CA9C-B8E2-480E-85DE-D1CD6B11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A452-8EFC-4985-8CF6-523DA9F3D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7173-CA09-4204-B538-785AA0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keletal formula of dimethyl sulfide with all implicit hydrogens sh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98">
            <a:off x="10077910" y="3791701"/>
            <a:ext cx="1282413" cy="5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Image result for tert-Butylmercapt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831">
            <a:off x="837054" y="3518411"/>
            <a:ext cx="1404719" cy="11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Methanethi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029">
            <a:off x="8400470" y="4764062"/>
            <a:ext cx="1020713" cy="90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12" descr="Carbon disulf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3"/>
          <a:stretch>
            <a:fillRect/>
          </a:stretch>
        </p:blipFill>
        <p:spPr bwMode="auto">
          <a:xfrm rot="-1142789">
            <a:off x="2448536" y="5180019"/>
            <a:ext cx="969434" cy="2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1269519" y="364125"/>
            <a:ext cx="39804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l-GR" altLang="en-US" sz="1000" b="1" dirty="0"/>
              <a:t>ΑΡΙΣΤΟΤΕΛΕΙΟ ΠΑΝΕΠΙΣΤΗΜΙΟ ΘΕΣΣΑΛΟΝΙΚΗΣ</a:t>
            </a:r>
          </a:p>
          <a:p>
            <a:pPr eaLnBrk="1" hangingPunct="1">
              <a:lnSpc>
                <a:spcPct val="85000"/>
              </a:lnSpc>
            </a:pPr>
            <a:r>
              <a:rPr lang="el-GR" altLang="en-US" sz="1000" b="1" dirty="0"/>
              <a:t>ΤΜΗΜΑ ΧΗΜΕΙΑΣ</a:t>
            </a:r>
            <a:endParaRPr lang="en-US" altLang="en-US" sz="1000" b="1" dirty="0"/>
          </a:p>
          <a:p>
            <a:pPr eaLnBrk="1" hangingPunct="1"/>
            <a:r>
              <a:rPr lang="el-GR" altLang="en-US" sz="1000" b="1" dirty="0"/>
              <a:t>ΕΡΓΑΣΤΗΡΙΟ ΕΛΕΓΧΟΥ ΡΥΠΑΝΣΗΣ ΠΕΡΙΒΑΛΛΟΝΤΟΣ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3555" y="1972970"/>
            <a:ext cx="868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ΔΙΕΡΕΥΝΗΣΗ ΤΗΣ ΧΗΜΙΚΗΣ ΣΥΣΤΑΣΗΣ ΚΑΙ ΤΗΣ ΠΡΟΕΛΕΥΣΗΣ ΤΗΣ ΔΥΣΟΣΜΙΑΣ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l-GR" sz="2800" b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ΠΟΛΕΟΔΟΜΙΚΟ ΣΥΓΚΡΟΤΗΜΑ ΒΟΛΟΥ</a:t>
            </a:r>
            <a:endParaRPr lang="en-US" sz="2800" b="1" dirty="0">
              <a:solidFill>
                <a:srgbClr val="C00000"/>
              </a:solidFill>
              <a:latin typeface="Trebuchet MS" panose="020B060302020202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4A4BA9-48D6-C105-00E1-7911FD06F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628" y="3347404"/>
            <a:ext cx="4191000" cy="286473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7DF5DF9-1117-9CEC-617F-BDE375964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026" y="1676137"/>
            <a:ext cx="4680204" cy="32918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4352D43-0D91-A892-1E12-228F955D3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43" y="371289"/>
            <a:ext cx="485714" cy="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ΕΠΟΧΙΚΕΣ ΔΙΑΚΥΜΑΝΣΕΙΣ ΤΩΝ ΣΥΓΚΕΝΤΡΩΣΕΩΝ</a:t>
            </a:r>
            <a:b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endParaRPr lang="en-US" sz="3200" b="1" dirty="0">
              <a:solidFill>
                <a:srgbClr val="C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4" y="776403"/>
            <a:ext cx="4403007" cy="1800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4" y="2585296"/>
            <a:ext cx="4392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1174" y="4408096"/>
            <a:ext cx="439200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206" y="626941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  <a:tab pos="810260" algn="l"/>
                <a:tab pos="5671185" algn="dec"/>
                <a:tab pos="5941060" algn="r"/>
              </a:tabLst>
            </a:pP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Ψυχρή περίοδος: 16 Οκτ. – 15 Απρ., θερμή περίοδος 16 Απρ. - 15 Οκτ.</a:t>
            </a:r>
            <a:endParaRPr lang="en-US" sz="12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  <a:tab pos="810260" algn="l"/>
                <a:tab pos="5671185" algn="dec"/>
                <a:tab pos="5941060" algn="r"/>
              </a:tabLst>
            </a:pP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Στατιστικά σημαντική διαφορά σε επίπεδο εμπιστοσύνης 95%)</a:t>
            </a:r>
            <a:r>
              <a:rPr lang="el-GR" i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017" y="1163187"/>
            <a:ext cx="5620509" cy="485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συνολική συγκέντρωση των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VOCs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βρέθηκε να έχει σημαντική εποχικότητα μόνο στο 1ο ΔΣ.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1ο ΔΣ: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μερκαπτάνες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αρωματικά,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αλκάνια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αλκένια και Ν-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ετεροκυκλικά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έδειξαν υψηλότερες τιμές την </a:t>
            </a:r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ψυχρή περίοδο 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(εκπομπή από χειμερινές πηγές και συσσώρευση λόγω των πιο σταθερών ατμοσφαιρικών συνθηκών που επικρατούν αυτή την περίοδο).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Σουλφίδια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αλδεΰδες και φαινόλες στο 21ο ΔΣ &amp;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σουλφίδια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φαινόλες στο ΠΕΔΕ, έδειξαν υψηλότερες συγκεντρώσεις τη </a:t>
            </a:r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θερμή περίοδο 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(εκπομπή από θερινές πηγές, εξάτμιση ή/και φωτοχημικός σχηματισμός). 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5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1"/>
            <a:ext cx="10515600" cy="76457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ΕΠΟΧΙΚΕΣ ΔΙΑΚΥΜΑΝΣΕΙΣ ΤΗΣ ΔΡΑΣΤΗΡΙΟΤΗΤΑΣ ΟΣΜΗΣ</a:t>
            </a:r>
            <a:endParaRPr lang="en-US" sz="3200" b="1" dirty="0">
              <a:solidFill>
                <a:srgbClr val="C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5" y="856987"/>
            <a:ext cx="4428000" cy="1798974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4" y="2655960"/>
            <a:ext cx="4428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1174" y="4349008"/>
            <a:ext cx="4428000" cy="1800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DF0663B-A5C1-6E8B-3D8C-728ADF17F93A}"/>
              </a:ext>
            </a:extLst>
          </p:cNvPr>
          <p:cNvSpPr/>
          <p:nvPr/>
        </p:nvSpPr>
        <p:spPr>
          <a:xfrm>
            <a:off x="6285352" y="1325563"/>
            <a:ext cx="5392298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συνολική δραστηριότητα οσμής βρέθηκε να έχει σημαντική εποχικότητα μόνο στο 1ο ΔΣ.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1ο ΔΣ: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μερκαπτάνες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θειοφένια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αρωματικά,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αλκάνια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Ν-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ετεροκυκλικά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έδειξαν υψηλότερη δραστηριότητα οσμής την </a:t>
            </a:r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ψυχρή περίοδο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tabLst>
                <a:tab pos="228600" algn="l"/>
                <a:tab pos="810260" algn="l"/>
                <a:tab pos="5671185" algn="dec"/>
                <a:tab pos="5941060" algn="r"/>
              </a:tabLst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21ο ΔΣ: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σουλφίδια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αλδεΰδες, κετόνες, φαινόλες, οξέα και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αμίνες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έδειξαν υψηλότερη δραστηριότητα οσμής τη </a:t>
            </a:r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θερμή περίοδο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C54F654-0107-F292-DE93-1CEDBB73D1A6}"/>
              </a:ext>
            </a:extLst>
          </p:cNvPr>
          <p:cNvSpPr/>
          <p:nvPr/>
        </p:nvSpPr>
        <p:spPr>
          <a:xfrm>
            <a:off x="119206" y="626941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  <a:tab pos="810260" algn="l"/>
                <a:tab pos="5671185" algn="dec"/>
                <a:tab pos="5941060" algn="r"/>
              </a:tabLst>
            </a:pP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Ψυχρή περίοδος: 16 Οκτ. – 15 Απρ., θερμή περίοδος 16 Απρ. - 15 Οκτ.</a:t>
            </a:r>
            <a:endParaRPr lang="en-US" sz="12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  <a:tab pos="810260" algn="l"/>
                <a:tab pos="5671185" algn="dec"/>
                <a:tab pos="5941060" algn="r"/>
              </a:tabLst>
            </a:pP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l-GR" sz="12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Στατιστικά σημαντική διαφορά σε επίπεδο εμπιστοσύνης 95%)</a:t>
            </a:r>
            <a:r>
              <a:rPr lang="el-GR" i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3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D0AF81-E6B8-73ED-DDDC-1C5A7706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8" y="-14390"/>
            <a:ext cx="10515600" cy="718851"/>
          </a:xfrm>
        </p:spPr>
        <p:txBody>
          <a:bodyPr/>
          <a:lstStyle/>
          <a:p>
            <a:r>
              <a:rPr lang="el-GR" sz="2900" b="1" dirty="0">
                <a:solidFill>
                  <a:srgbClr val="C00000"/>
                </a:solidFill>
                <a:latin typeface="Trebuchet MS" panose="020B0603020202020204" pitchFamily="34" charset="0"/>
              </a:rPr>
              <a:t>Μετεωρολογικά δεδομένα (Ιούνιος 2020 - Νοέμβριος 2021) </a:t>
            </a:r>
            <a:endParaRPr lang="en-US" sz="2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0BC0091-085C-0C25-A0C3-C6FD422F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1" y="1224009"/>
            <a:ext cx="4510712" cy="3465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967E1-FA1A-ABEC-4656-DB54B76A2630}"/>
              </a:ext>
            </a:extLst>
          </p:cNvPr>
          <p:cNvSpPr txBox="1"/>
          <p:nvPr/>
        </p:nvSpPr>
        <p:spPr>
          <a:xfrm>
            <a:off x="5528385" y="1811296"/>
            <a:ext cx="6237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σθενείς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ΔΒΔ (22.7%) και ΒΔ (20.3%) με ταχύτητες κυρίως 0.5-2 m/s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σχυρότεροι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ΝΝΑ (21.1%) με ταχύτητες κυρίως 2-4 m/s.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Άπνοια (&lt;0.5 </a:t>
            </a: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 παρατηρήθηκε σε ποσοστό 9.9%.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D9303-1C4F-2DDA-44F5-0EDEC60AA6ED}"/>
              </a:ext>
            </a:extLst>
          </p:cNvPr>
          <p:cNvSpPr txBox="1"/>
          <p:nvPr/>
        </p:nvSpPr>
        <p:spPr>
          <a:xfrm>
            <a:off x="5528385" y="4331944"/>
            <a:ext cx="60952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Ανεξαρτήτως εποχής, από 1:00 έως και 8:00-10:00 π.μ., επικρατούν με μεγάλο ποσοστό ΒΔ άνεμοι.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Μετά τις 8:00-10:00 π.μ. και έως 10:00-11:00 μ.μ., στους ψυχρούς μήνες συμμετέχουν σε μεγάλο ποσοστό ή/και επικρατούν οι ΒΔ άνεμοι, ενώ στους θερμούς μήνες οι άνεμοι γυρίζουν σε Ν-ΝΑ. 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7467B-FFF2-7413-C596-771D70F94D20}"/>
              </a:ext>
            </a:extLst>
          </p:cNvPr>
          <p:cNvSpPr txBox="1"/>
          <p:nvPr/>
        </p:nvSpPr>
        <p:spPr>
          <a:xfrm>
            <a:off x="5528385" y="3845323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Ημερήσια διακύμανση 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4519B-7A09-D0C5-6BB1-D34E406D090C}"/>
              </a:ext>
            </a:extLst>
          </p:cNvPr>
          <p:cNvSpPr txBox="1"/>
          <p:nvPr/>
        </p:nvSpPr>
        <p:spPr>
          <a:xfrm>
            <a:off x="5528385" y="1164965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Επικρατούσες διευθύνσεις ανέμων και ταχύτητες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47057"/>
          </a:xfrm>
        </p:spPr>
        <p:txBody>
          <a:bodyPr/>
          <a:lstStyle/>
          <a:p>
            <a:pPr algn="ctr"/>
            <a:r>
              <a:rPr lang="el-GR" sz="2900" b="1" dirty="0">
                <a:solidFill>
                  <a:srgbClr val="C00000"/>
                </a:solidFill>
                <a:latin typeface="Trebuchet MS" panose="020B0603020202020204" pitchFamily="34" charset="0"/>
              </a:rPr>
              <a:t>ΣΥΣΧΕΤΙΣΗ ΣΥΓΕΝΤΡΩΣΕΩΝ ΜΕ ΔΙΕΥΘΥΝΣΗ / ΤΑΧΥΤΗΤΑ ΑΝΕΜΟΥ</a:t>
            </a:r>
            <a:endParaRPr lang="en-US" sz="2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3331"/>
            <a:ext cx="10815735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200" b="1" dirty="0">
                <a:latin typeface="Trebuchet MS" panose="020B0603020202020204" pitchFamily="34" charset="0"/>
              </a:rPr>
              <a:t>Σε όλες τις θέσεις δειγματοληψίας, οι μέγιστες συγκεντρώσεις όλων των κατηγοριών </a:t>
            </a:r>
            <a:r>
              <a:rPr lang="el-GR" sz="2200" b="1" dirty="0" err="1">
                <a:latin typeface="Trebuchet MS" panose="020B0603020202020204" pitchFamily="34" charset="0"/>
              </a:rPr>
              <a:t>VOCs</a:t>
            </a:r>
            <a:r>
              <a:rPr lang="el-GR" sz="2200" b="1" dirty="0">
                <a:latin typeface="Trebuchet MS" panose="020B0603020202020204" pitchFamily="34" charset="0"/>
              </a:rPr>
              <a:t> εμφανίζονται με ανέμους ΔΒΔ, ΒΔ και ΒΒΔ.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200" b="1" dirty="0">
                <a:latin typeface="Trebuchet MS" panose="020B0603020202020204" pitchFamily="34" charset="0"/>
              </a:rPr>
              <a:t>Σημαντικές συγκεντρώσεις </a:t>
            </a:r>
            <a:r>
              <a:rPr lang="el-GR" sz="2200" b="1" dirty="0" err="1">
                <a:latin typeface="Trebuchet MS" panose="020B0603020202020204" pitchFamily="34" charset="0"/>
              </a:rPr>
              <a:t>VOCs</a:t>
            </a:r>
            <a:r>
              <a:rPr lang="el-GR" sz="2200" b="1" dirty="0">
                <a:latin typeface="Trebuchet MS" panose="020B0603020202020204" pitchFamily="34" charset="0"/>
              </a:rPr>
              <a:t> παρατηρούνται επίσης </a:t>
            </a:r>
          </a:p>
          <a:p>
            <a:pPr lvl="1">
              <a:lnSpc>
                <a:spcPct val="100000"/>
              </a:lnSpc>
            </a:pPr>
            <a:r>
              <a:rPr lang="el-GR" sz="1900" b="1" dirty="0">
                <a:latin typeface="Trebuchet MS" panose="020B0603020202020204" pitchFamily="34" charset="0"/>
              </a:rPr>
              <a:t>με Β, ΒΑ και </a:t>
            </a:r>
          </a:p>
          <a:p>
            <a:pPr lvl="1">
              <a:lnSpc>
                <a:spcPct val="100000"/>
              </a:lnSpc>
            </a:pPr>
            <a:r>
              <a:rPr lang="el-GR" sz="1900" b="1" dirty="0">
                <a:latin typeface="Trebuchet MS" panose="020B0603020202020204" pitchFamily="34" charset="0"/>
              </a:rPr>
              <a:t>με ΝΑ, ΝΝΑ ανέμους. </a:t>
            </a:r>
          </a:p>
          <a:p>
            <a:pPr lvl="1">
              <a:lnSpc>
                <a:spcPct val="100000"/>
              </a:lnSpc>
            </a:pPr>
            <a:endParaRPr lang="el-GR" sz="1800" b="1" dirty="0">
              <a:latin typeface="Trebuchet MS" panose="020B0603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b="1" dirty="0">
              <a:latin typeface="Trebuchet MS" panose="020B0603020202020204" pitchFamily="34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200" b="1" dirty="0">
                <a:latin typeface="Trebuchet MS" panose="020B0603020202020204" pitchFamily="34" charset="0"/>
              </a:rPr>
              <a:t>Η ολική συγκέντρωση των </a:t>
            </a:r>
            <a:r>
              <a:rPr lang="el-GR" sz="2200" b="1" dirty="0" err="1">
                <a:latin typeface="Trebuchet MS" panose="020B0603020202020204" pitchFamily="34" charset="0"/>
              </a:rPr>
              <a:t>VOCs</a:t>
            </a:r>
            <a:r>
              <a:rPr lang="el-GR" sz="2200" b="1" dirty="0">
                <a:latin typeface="Trebuchet MS" panose="020B0603020202020204" pitchFamily="34" charset="0"/>
              </a:rPr>
              <a:t> δεν παρουσιάζει σημαντική διαφορά μεταξύ άπνοιας (&lt;0.5 m/s), ασθενών ανέμων (0.5-2 m/s) και ισχυρών ανέμων (&gt; 2 m/s) εκτός από ορισμένες χημικές κατηγορίες που έδειξαν διαφορές, όπως: </a:t>
            </a:r>
          </a:p>
          <a:p>
            <a:pPr lvl="1">
              <a:lnSpc>
                <a:spcPct val="100000"/>
              </a:lnSpc>
            </a:pPr>
            <a:r>
              <a:rPr lang="el-GR" sz="1800" b="1" dirty="0">
                <a:latin typeface="Trebuchet MS" panose="020B0603020202020204" pitchFamily="34" charset="0"/>
              </a:rPr>
              <a:t>κετόνες στο 1ο ΔΣ (υψηλότερες συγκεντρώσεις με ασθενείς ανέμους)</a:t>
            </a:r>
          </a:p>
          <a:p>
            <a:pPr lvl="1">
              <a:lnSpc>
                <a:spcPct val="100000"/>
              </a:lnSpc>
            </a:pPr>
            <a:r>
              <a:rPr lang="el-GR" sz="1800" b="1" dirty="0" err="1">
                <a:latin typeface="Trebuchet MS" panose="020B0603020202020204" pitchFamily="34" charset="0"/>
              </a:rPr>
              <a:t>σουλφίδια</a:t>
            </a:r>
            <a:r>
              <a:rPr lang="el-GR" sz="1800" b="1" dirty="0">
                <a:latin typeface="Trebuchet MS" panose="020B0603020202020204" pitchFamily="34" charset="0"/>
              </a:rPr>
              <a:t>, κετόνες, οξέα και </a:t>
            </a:r>
            <a:r>
              <a:rPr lang="el-GR" sz="1800" b="1" dirty="0" err="1">
                <a:latin typeface="Trebuchet MS" panose="020B0603020202020204" pitchFamily="34" charset="0"/>
              </a:rPr>
              <a:t>αμίνες</a:t>
            </a:r>
            <a:r>
              <a:rPr lang="el-GR" sz="1800" b="1" dirty="0">
                <a:latin typeface="Trebuchet MS" panose="020B0603020202020204" pitchFamily="34" charset="0"/>
              </a:rPr>
              <a:t> στο 21ο ΔΣ (υψηλότερες συγκεντρώσεις με άπνοια ή με ασθενή άνεμο).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l-GR" sz="2200" b="1" dirty="0">
                <a:solidFill>
                  <a:srgbClr val="FF0000"/>
                </a:solidFill>
                <a:latin typeface="Trebuchet MS" panose="020B0603020202020204" pitchFamily="34" charset="0"/>
              </a:rPr>
              <a:t>Τα παραπάνω υποδηλώνουν επίδραση από τοπικές ή κοντινές πηγές κατά τη διάρκεια της δειγματοληψίας ή/και εκπομπές που εγκλωβίσθηκαν στο πολεοδομικό συγκρότημα κατά τη διάρκεια της νύχτας.  </a:t>
            </a:r>
            <a:endParaRPr lang="en-US" sz="2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3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410758"/>
            <a:ext cx="10786534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l-GR" sz="1900" b="1" dirty="0">
                <a:latin typeface="Trebuchet MS" panose="020B0603020202020204" pitchFamily="34" charset="0"/>
              </a:rPr>
              <a:t>Σε όλες τις θέσεις δειγματοληψίας, οι μέγιστες τιμές δραστηριότητας οσμής όλων των κατηγοριών </a:t>
            </a:r>
            <a:r>
              <a:rPr lang="el-GR" sz="1900" b="1" dirty="0" err="1">
                <a:latin typeface="Trebuchet MS" panose="020B0603020202020204" pitchFamily="34" charset="0"/>
              </a:rPr>
              <a:t>VOCs</a:t>
            </a:r>
            <a:r>
              <a:rPr lang="el-GR" sz="1900" b="1" dirty="0">
                <a:latin typeface="Trebuchet MS" panose="020B0603020202020204" pitchFamily="34" charset="0"/>
              </a:rPr>
              <a:t> εμφανίζονται με ανέμους Δ έως ΒΒΔ.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l-GR" sz="1900" b="1" dirty="0">
                <a:latin typeface="Trebuchet MS" panose="020B0603020202020204" pitchFamily="34" charset="0"/>
              </a:rPr>
              <a:t>Αξιοσημείωτες τιμές δραστηριότητας οσμής παρατηρούνται επίσης για ορισμένες χημικές κατηγορίες και με ανέμους άλλης προέλευσης, όπως:</a:t>
            </a:r>
          </a:p>
          <a:p>
            <a:pPr lvl="1"/>
            <a:r>
              <a:rPr lang="el-GR" sz="1900" b="1" dirty="0">
                <a:latin typeface="Trebuchet MS" panose="020B0603020202020204" pitchFamily="34" charset="0"/>
              </a:rPr>
              <a:t>ΝΝΔ (</a:t>
            </a:r>
            <a:r>
              <a:rPr lang="el-GR" sz="1900" b="1" dirty="0" err="1">
                <a:latin typeface="Trebuchet MS" panose="020B0603020202020204" pitchFamily="34" charset="0"/>
              </a:rPr>
              <a:t>σουλφίδια</a:t>
            </a:r>
            <a:r>
              <a:rPr lang="el-GR" sz="1900" b="1" dirty="0">
                <a:latin typeface="Trebuchet MS" panose="020B0603020202020204" pitchFamily="34" charset="0"/>
              </a:rPr>
              <a:t>, αρωματικά, </a:t>
            </a:r>
            <a:r>
              <a:rPr lang="el-GR" sz="1900" b="1" dirty="0" err="1">
                <a:latin typeface="Trebuchet MS" panose="020B0603020202020204" pitchFamily="34" charset="0"/>
              </a:rPr>
              <a:t>αλκάνια</a:t>
            </a:r>
            <a:r>
              <a:rPr lang="el-GR" sz="1900" b="1" dirty="0">
                <a:latin typeface="Trebuchet MS" panose="020B0603020202020204" pitchFamily="34" charset="0"/>
              </a:rPr>
              <a:t>, αλκένια στο ΠΕΔΕ) </a:t>
            </a:r>
          </a:p>
          <a:p>
            <a:pPr lvl="1"/>
            <a:r>
              <a:rPr lang="el-GR" sz="1900" b="1" dirty="0">
                <a:latin typeface="Trebuchet MS" panose="020B0603020202020204" pitchFamily="34" charset="0"/>
              </a:rPr>
              <a:t>ΝΝΑ (</a:t>
            </a:r>
            <a:r>
              <a:rPr lang="el-GR" sz="1900" b="1" dirty="0" err="1">
                <a:latin typeface="Trebuchet MS" panose="020B0603020202020204" pitchFamily="34" charset="0"/>
              </a:rPr>
              <a:t>αμίνες</a:t>
            </a:r>
            <a:r>
              <a:rPr lang="el-GR" sz="1900" b="1" dirty="0">
                <a:latin typeface="Trebuchet MS" panose="020B0603020202020204" pitchFamily="34" charset="0"/>
              </a:rPr>
              <a:t> σε ΠΕΔΕ, οξέα σε όλες τις θέσεις) </a:t>
            </a:r>
          </a:p>
          <a:p>
            <a:pPr lvl="1"/>
            <a:r>
              <a:rPr lang="el-GR" sz="1900" b="1" dirty="0">
                <a:latin typeface="Trebuchet MS" panose="020B0603020202020204" pitchFamily="34" charset="0"/>
              </a:rPr>
              <a:t>Β (</a:t>
            </a:r>
            <a:r>
              <a:rPr lang="el-GR" sz="1900" b="1" dirty="0" err="1">
                <a:latin typeface="Trebuchet MS" panose="020B0603020202020204" pitchFamily="34" charset="0"/>
              </a:rPr>
              <a:t>σουλφίδια</a:t>
            </a:r>
            <a:r>
              <a:rPr lang="el-GR" sz="1900" b="1" dirty="0">
                <a:latin typeface="Trebuchet MS" panose="020B0603020202020204" pitchFamily="34" charset="0"/>
              </a:rPr>
              <a:t> σε 1ο &amp; 21ο ΔΣ, αλδεΰδες, αλκένια σε 21ο ΔΣ, οξέα σε όλες τις θέσεις)</a:t>
            </a:r>
          </a:p>
          <a:p>
            <a:pPr lvl="1"/>
            <a:r>
              <a:rPr lang="el-GR" sz="1900" b="1" dirty="0">
                <a:latin typeface="Trebuchet MS" panose="020B0603020202020204" pitchFamily="34" charset="0"/>
              </a:rPr>
              <a:t>ΒΒΑ (οξέα σε όλες τις θέσεις, N-</a:t>
            </a:r>
            <a:r>
              <a:rPr lang="el-GR" sz="1900" b="1" dirty="0" err="1">
                <a:latin typeface="Trebuchet MS" panose="020B0603020202020204" pitchFamily="34" charset="0"/>
              </a:rPr>
              <a:t>ετεροκυκλικά</a:t>
            </a:r>
            <a:r>
              <a:rPr lang="el-GR" sz="1900" b="1" dirty="0">
                <a:latin typeface="Trebuchet MS" panose="020B0603020202020204" pitchFamily="34" charset="0"/>
              </a:rPr>
              <a:t> σε ΠΕΔΕ, αλκένια σε 21ο ΔΣ).</a:t>
            </a:r>
            <a:endParaRPr lang="en-US" sz="1900" b="1" dirty="0"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Η μεγαλύτερη συνολική δραστηριότητα οσμής στις 3 θέσεις δειγματοληψίας συνδέεται με ανέμους: </a:t>
            </a:r>
          </a:p>
          <a:p>
            <a:pPr lvl="1"/>
            <a:r>
              <a:rPr lang="el-G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ΝΑ, ΔΒΔ &amp; ΒΒΑ (ΠΕΔΕ) </a:t>
            </a:r>
          </a:p>
          <a:p>
            <a:pPr lvl="1"/>
            <a:r>
              <a:rPr lang="el-G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ΒΒΑ (1ο ΔΣ) </a:t>
            </a:r>
          </a:p>
          <a:p>
            <a:pPr lvl="1"/>
            <a:r>
              <a:rPr lang="el-G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Δ, ΔΒΔ &amp; ΝΝΔ (21ο ΔΣ)</a:t>
            </a:r>
            <a:endParaRPr lang="en-US" sz="1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1A2ED7-797C-CB2E-B03B-A795E633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47057"/>
          </a:xfrm>
        </p:spPr>
        <p:txBody>
          <a:bodyPr/>
          <a:lstStyle/>
          <a:p>
            <a:pPr algn="ctr"/>
            <a:r>
              <a:rPr lang="el-GR" sz="2900" b="1" dirty="0">
                <a:solidFill>
                  <a:srgbClr val="C00000"/>
                </a:solidFill>
                <a:latin typeface="Trebuchet MS" panose="020B0603020202020204" pitchFamily="34" charset="0"/>
              </a:rPr>
              <a:t>ΣΥΣΧΕΤΙΣΗ ΟΣΜΗΣ ΜΕ ΔΙΕΥΘΥΝΣΗ / ΤΑΧΥΤΗΤΑ ΑΝΕΜΟΥ</a:t>
            </a:r>
            <a:endParaRPr lang="en-US" sz="2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4" y="18256"/>
            <a:ext cx="11878490" cy="45200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Συγκεντρώσεις </a:t>
            </a:r>
            <a:r>
              <a:rPr lang="el-GR" sz="24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VOCs</a:t>
            </a:r>
            <a:r>
              <a:rPr lang="el-GR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στον περιβάλλοντα αέρα των βιομηχανικών εγκαταστάσεων</a:t>
            </a:r>
            <a:endParaRPr lang="en-US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18">
            <a:extLst>
              <a:ext uri="{FF2B5EF4-FFF2-40B4-BE49-F238E27FC236}">
                <a16:creationId xmlns:a16="http://schemas.microsoft.com/office/drawing/2014/main" id="{B16B3ED7-1462-BF76-16ED-C5BC5FC1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5" y="613665"/>
            <a:ext cx="3866606" cy="19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82208" y="2880963"/>
            <a:ext cx="3931920" cy="201168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41" y="2880964"/>
            <a:ext cx="3931920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352" y="2880963"/>
            <a:ext cx="3931920" cy="20116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59383" y="892584"/>
            <a:ext cx="688848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b="1" dirty="0">
                <a:latin typeface="Trebuchet MS" panose="020B0603020202020204" pitchFamily="34" charset="0"/>
              </a:rPr>
              <a:t>Οι υψηλότερες συνολικές συγκεντρώσεις </a:t>
            </a:r>
            <a:r>
              <a:rPr lang="en-US" b="1" dirty="0">
                <a:latin typeface="Trebuchet MS" panose="020B0603020202020204" pitchFamily="34" charset="0"/>
              </a:rPr>
              <a:t>VOCs </a:t>
            </a:r>
            <a:r>
              <a:rPr lang="el-GR" b="1" dirty="0">
                <a:latin typeface="Trebuchet MS" panose="020B0603020202020204" pitchFamily="34" charset="0"/>
              </a:rPr>
              <a:t>στον περιβάλλοντα αέρα των βιομηχανικών εγκαταστάσεων παρατηρήθηκαν σε ΠΕΤΡΟΛΙΝ, ΣΑΚΟΥΛΑΣ, EBOΛ, ΒΙΟΛΟΓΙΚΟΣ ΚΑΘΑΡΙΣΜΟΣ, ΑΓΕΤ &amp; ΒΙΟΜΑΡ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2DEE652-4BB4-A7A0-4B38-5F433C96AA43}"/>
              </a:ext>
            </a:extLst>
          </p:cNvPr>
          <p:cNvSpPr txBox="1">
            <a:spLocks/>
          </p:cNvSpPr>
          <p:nvPr/>
        </p:nvSpPr>
        <p:spPr>
          <a:xfrm>
            <a:off x="590117" y="5943872"/>
            <a:ext cx="5328108" cy="6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Οι οσμηρές ενώσεις είναι πολύ δραστικές και δεν μεταφέρονται σε μεγάλες αποστάσεις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l-GR" sz="1800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l-GR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60869" y="6019956"/>
            <a:ext cx="418011" cy="338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28202" y="5831300"/>
            <a:ext cx="5567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Πιο πιθανές πηγές για μεταφορά οσμής στην πόλη θεωρούνται οι δραστηριότητες που είναι πιο κοντά  στην πόλη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270" y="4178084"/>
            <a:ext cx="241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1400" b="1" dirty="0">
                <a:latin typeface="Trebuchet MS" panose="020B0603020202020204" pitchFamily="34" charset="0"/>
              </a:rPr>
              <a:t>ΠΕΤΡΟΛΙΝ, ΒΙΟΜΑΡ, ΒΙΟΛ. ΚΑΘΑΡΙΣΜΟΣ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49197" y="3555840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>
                <a:latin typeface="Trebuchet MS" panose="020B0603020202020204" pitchFamily="34" charset="0"/>
              </a:rPr>
              <a:t>ΑΓΕΤ, ΛΙΜΑΝΙ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0427867" y="3505653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1400" b="1" dirty="0">
                <a:latin typeface="Trebuchet MS" panose="020B0603020202020204" pitchFamily="34" charset="0"/>
              </a:rPr>
              <a:t>ΣΑΚΟΥΛΑΣ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3" y="18256"/>
            <a:ext cx="10515600" cy="993512"/>
          </a:xfrm>
        </p:spPr>
        <p:txBody>
          <a:bodyPr>
            <a:normAutofit/>
          </a:bodyPr>
          <a:lstStyle/>
          <a:p>
            <a:r>
              <a:rPr lang="el-GR" sz="2900" b="1" dirty="0">
                <a:solidFill>
                  <a:srgbClr val="C00000"/>
                </a:solidFill>
                <a:latin typeface="Trebuchet MS" panose="020B0603020202020204" pitchFamily="34" charset="0"/>
              </a:rPr>
              <a:t>Δραστηριότητα οσμής στον περιβάλλοντα αέρα των βιομηχανικών εγκαταστάσεων</a:t>
            </a:r>
            <a:endParaRPr lang="en-US" sz="2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19">
            <a:extLst>
              <a:ext uri="{FF2B5EF4-FFF2-40B4-BE49-F238E27FC236}">
                <a16:creationId xmlns:a16="http://schemas.microsoft.com/office/drawing/2014/main" id="{35E4B1CC-FBAB-AE83-1FB7-8AA02537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5" y="1304245"/>
            <a:ext cx="5489290" cy="27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50876" y="715677"/>
            <a:ext cx="491383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700" dirty="0">
                <a:latin typeface="Trebuchet MS" panose="020B0603020202020204" pitchFamily="34" charset="0"/>
              </a:rPr>
              <a:t>Στις περισσότερες βιομηχανικές δραστηριότητες, η οσμή οφείλεται πρωτίστως στην παρουσία αλδεϋδών και </a:t>
            </a:r>
            <a:r>
              <a:rPr lang="el-GR" sz="1700" dirty="0" err="1">
                <a:latin typeface="Trebuchet MS" panose="020B0603020202020204" pitchFamily="34" charset="0"/>
              </a:rPr>
              <a:t>μερκαπτανών</a:t>
            </a:r>
            <a:r>
              <a:rPr lang="el-GR" sz="1700" dirty="0">
                <a:latin typeface="Trebuchet MS" panose="020B0603020202020204" pitchFamily="34" charset="0"/>
              </a:rPr>
              <a:t> με μικρότερη συνεισφορά από οξέα, </a:t>
            </a:r>
            <a:r>
              <a:rPr lang="el-GR" sz="1700" dirty="0" err="1">
                <a:latin typeface="Trebuchet MS" panose="020B0603020202020204" pitchFamily="34" charset="0"/>
              </a:rPr>
              <a:t>θειοφένια</a:t>
            </a:r>
            <a:r>
              <a:rPr lang="el-GR" sz="1700" dirty="0">
                <a:latin typeface="Trebuchet MS" panose="020B0603020202020204" pitchFamily="34" charset="0"/>
              </a:rPr>
              <a:t> και Ν-</a:t>
            </a:r>
            <a:r>
              <a:rPr lang="el-GR" sz="1700" dirty="0" err="1">
                <a:latin typeface="Trebuchet MS" panose="020B0603020202020204" pitchFamily="34" charset="0"/>
              </a:rPr>
              <a:t>ετεροκυκλικά</a:t>
            </a:r>
            <a:r>
              <a:rPr lang="el-GR" sz="1700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7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700" dirty="0">
                <a:latin typeface="Trebuchet MS" panose="020B0603020202020204" pitchFamily="34" charset="0"/>
              </a:rPr>
              <a:t>Οι κατηγορίες αυτές των </a:t>
            </a:r>
            <a:r>
              <a:rPr lang="el-GR" sz="1700" dirty="0" err="1">
                <a:latin typeface="Trebuchet MS" panose="020B0603020202020204" pitchFamily="34" charset="0"/>
              </a:rPr>
              <a:t>VOCs</a:t>
            </a:r>
            <a:r>
              <a:rPr lang="el-GR" sz="1700" dirty="0">
                <a:latin typeface="Trebuchet MS" panose="020B0603020202020204" pitchFamily="34" charset="0"/>
              </a:rPr>
              <a:t> συνδέονται με: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Trebuchet MS" panose="020B0603020202020204" pitchFamily="34" charset="0"/>
              </a:rPr>
              <a:t>εξάτμιση υγραερίων/υγρών καυσίμων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Trebuchet MS" panose="020B0603020202020204" pitchFamily="34" charset="0"/>
              </a:rPr>
              <a:t>καύση ορυκτών καυσίμων, βιομάζας και πλαστικών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Trebuchet MS" panose="020B0603020202020204" pitchFamily="34" charset="0"/>
              </a:rPr>
              <a:t>παρουσία λυμάτων και αποσύνθεση οργανικής ύλης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1600" dirty="0">
              <a:latin typeface="Trebuchet MS" panose="020B0603020202020204" pitchFamily="34" charset="0"/>
            </a:endParaRPr>
          </a:p>
          <a:p>
            <a:pPr marL="287338" lvl="1" indent="-287338">
              <a:buFont typeface="Wingdings" panose="05000000000000000000" pitchFamily="2" charset="2"/>
              <a:buChar char="q"/>
            </a:pPr>
            <a:r>
              <a:rPr lang="el-GR" sz="1600" dirty="0">
                <a:latin typeface="Trebuchet MS" panose="020B0603020202020204" pitchFamily="34" charset="0"/>
              </a:rPr>
              <a:t>Οι υψηλότερες μέσες τιμές συνολικής δραστηριότητας οσμής βρέθηκαν στην ΠΕΤΡΟΛΙΝ (Χ 2.7), ΒΙΟΛΟΓΙΚΟΣ ΚΑΘΑΡΙΣΜΟΣ (Χ 1.7), ΒΙΟΜΑΡ (1.6) ΕΒΟΛ (Χ 1.5), ΣΑΚΟΥΛΑΣ (1.3), ΜΕΛΙΣΣΑΤΙΚΑ (2.2).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9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68" y="0"/>
            <a:ext cx="10515600" cy="471611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Περιοχές πιθανής προέλευσης των </a:t>
            </a:r>
            <a:r>
              <a:rPr lang="el-GR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VOCs</a:t>
            </a: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– ΠΕΔΕ</a:t>
            </a:r>
            <a:br>
              <a:rPr lang="en-US" dirty="0"/>
            </a:b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Ανάλυση CPF-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Bivariate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Plots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F8CE4-9B5E-072A-ACA1-AB1674F7C18A}"/>
              </a:ext>
            </a:extLst>
          </p:cNvPr>
          <p:cNvSpPr txBox="1"/>
          <p:nvPr/>
        </p:nvSpPr>
        <p:spPr>
          <a:xfrm>
            <a:off x="846175" y="2937306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Mercaptans</a:t>
            </a:r>
            <a:r>
              <a:rPr lang="en-US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Sulfides</a:t>
            </a:r>
            <a:r>
              <a:rPr lang="el-GR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Thiophenes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64A9D-1BA1-A30C-D7D0-A311710BBA58}"/>
              </a:ext>
            </a:extLst>
          </p:cNvPr>
          <p:cNvSpPr txBox="1"/>
          <p:nvPr/>
        </p:nvSpPr>
        <p:spPr>
          <a:xfrm>
            <a:off x="968830" y="5408870"/>
            <a:ext cx="5127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Alkanes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Alkenes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Aromatics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E66FA7E-5488-9EC6-2B76-5C7ADF8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6" y="1086973"/>
            <a:ext cx="5761523" cy="1908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1010680-A1AD-6499-860E-5D8D28AD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3" y="3517929"/>
            <a:ext cx="5761523" cy="1908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A57386C-2E6C-4DE2-A37D-BA00159D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05" y="1092760"/>
            <a:ext cx="5761412" cy="19080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D6E02BF-5F26-E287-B3BB-F76F086D0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188" y="3463303"/>
            <a:ext cx="5761522" cy="190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74F194-D64E-2E49-EACB-F45773903D3B}"/>
              </a:ext>
            </a:extLst>
          </p:cNvPr>
          <p:cNvSpPr txBox="1"/>
          <p:nvPr/>
        </p:nvSpPr>
        <p:spPr>
          <a:xfrm>
            <a:off x="6631920" y="2922973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Aldehydes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Ketones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Acids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ACCB7-77A1-39B1-B9A6-34EE2F73B9D0}"/>
              </a:ext>
            </a:extLst>
          </p:cNvPr>
          <p:cNvSpPr txBox="1"/>
          <p:nvPr/>
        </p:nvSpPr>
        <p:spPr>
          <a:xfrm>
            <a:off x="6695089" y="5409912"/>
            <a:ext cx="4963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Phenols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Amines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N-Heterocyclics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55058" y="5947876"/>
            <a:ext cx="274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Προέλευση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VOCs 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κατά τη δειγματοληψία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18177" y="5854626"/>
            <a:ext cx="3186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τοπική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Β τομέα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Νότιο τομέα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85589" y="6086375"/>
            <a:ext cx="318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Αποστάσεις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&lt;2-7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6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57" y="126160"/>
            <a:ext cx="10515600" cy="542578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Περιοχές πιθανής προέλευσης των </a:t>
            </a:r>
            <a:r>
              <a:rPr lang="el-GR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VOCs</a:t>
            </a: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- 1ο ΔΣ </a:t>
            </a:r>
            <a:br>
              <a:rPr lang="en-US" dirty="0"/>
            </a:b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Ανάλυση CPF-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Bivariate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Plots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F8CE4-9B5E-072A-ACA1-AB1674F7C18A}"/>
              </a:ext>
            </a:extLst>
          </p:cNvPr>
          <p:cNvSpPr txBox="1"/>
          <p:nvPr/>
        </p:nvSpPr>
        <p:spPr>
          <a:xfrm>
            <a:off x="1006152" y="3009431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Mercaptans</a:t>
            </a:r>
            <a:r>
              <a:rPr lang="en-US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Sulfides</a:t>
            </a:r>
            <a:r>
              <a:rPr lang="el-GR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Thiophenes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64A9D-1BA1-A30C-D7D0-A311710BBA58}"/>
              </a:ext>
            </a:extLst>
          </p:cNvPr>
          <p:cNvSpPr txBox="1"/>
          <p:nvPr/>
        </p:nvSpPr>
        <p:spPr>
          <a:xfrm>
            <a:off x="1125375" y="5378004"/>
            <a:ext cx="5127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Alkanes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Alkenes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Aromatics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74F194-D64E-2E49-EACB-F45773903D3B}"/>
              </a:ext>
            </a:extLst>
          </p:cNvPr>
          <p:cNvSpPr txBox="1"/>
          <p:nvPr/>
        </p:nvSpPr>
        <p:spPr>
          <a:xfrm>
            <a:off x="6677609" y="3009430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Aldehydes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Ketones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Acids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ACCB7-77A1-39B1-B9A6-34EE2F73B9D0}"/>
              </a:ext>
            </a:extLst>
          </p:cNvPr>
          <p:cNvSpPr txBox="1"/>
          <p:nvPr/>
        </p:nvSpPr>
        <p:spPr>
          <a:xfrm>
            <a:off x="6893212" y="5391500"/>
            <a:ext cx="4963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Phenols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Amines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N-Heterocyclics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0A6AD6-0777-BD21-E766-247E0DD0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5" y="1199407"/>
            <a:ext cx="5761522" cy="190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D9C9A2-A9B7-5F92-4F08-1F76014C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5" y="3476264"/>
            <a:ext cx="5761522" cy="1908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959922-01DC-11CD-184F-740F6AE2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622" y="1196826"/>
            <a:ext cx="5761522" cy="190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D839A4-5555-DBE9-7BA4-FCC055043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622" y="3476264"/>
            <a:ext cx="5761522" cy="190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5058" y="5947876"/>
            <a:ext cx="274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Προέλευση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VOCs 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κατά τη δειγματοληψία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8177" y="5854626"/>
            <a:ext cx="3186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τοπική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Β τομέα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Νότιο τομέα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85589" y="6086375"/>
            <a:ext cx="318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Αποστάσεις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&lt;2-7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4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57" y="126160"/>
            <a:ext cx="10515600" cy="542578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Περιοχές πιθανής προέλευσης των </a:t>
            </a:r>
            <a:r>
              <a:rPr lang="el-GR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VOCs</a:t>
            </a: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- 21ο ΔΣ</a:t>
            </a:r>
            <a:b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Ανάλυση CPF-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Bivariate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Plots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F8CE4-9B5E-072A-ACA1-AB1674F7C18A}"/>
              </a:ext>
            </a:extLst>
          </p:cNvPr>
          <p:cNvSpPr txBox="1"/>
          <p:nvPr/>
        </p:nvSpPr>
        <p:spPr>
          <a:xfrm>
            <a:off x="968830" y="3235724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Mercaptans</a:t>
            </a:r>
            <a:r>
              <a:rPr lang="en-US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Sulfides</a:t>
            </a:r>
            <a:r>
              <a:rPr lang="el-GR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                 </a:t>
            </a:r>
            <a:r>
              <a:rPr lang="en-US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Thiophenes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64A9D-1BA1-A30C-D7D0-A311710BBA58}"/>
              </a:ext>
            </a:extLst>
          </p:cNvPr>
          <p:cNvSpPr txBox="1"/>
          <p:nvPr/>
        </p:nvSpPr>
        <p:spPr>
          <a:xfrm>
            <a:off x="968830" y="5548951"/>
            <a:ext cx="5127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Alkanes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Alkenes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Aromatics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74F194-D64E-2E49-EACB-F45773903D3B}"/>
              </a:ext>
            </a:extLst>
          </p:cNvPr>
          <p:cNvSpPr txBox="1"/>
          <p:nvPr/>
        </p:nvSpPr>
        <p:spPr>
          <a:xfrm>
            <a:off x="6695088" y="3235724"/>
            <a:ext cx="508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Aldehydes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Ketones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Acids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ACCB7-77A1-39B1-B9A6-34EE2F73B9D0}"/>
              </a:ext>
            </a:extLst>
          </p:cNvPr>
          <p:cNvSpPr txBox="1"/>
          <p:nvPr/>
        </p:nvSpPr>
        <p:spPr>
          <a:xfrm>
            <a:off x="6695088" y="5531074"/>
            <a:ext cx="4963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Phenols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Amines 	</a:t>
            </a:r>
            <a:r>
              <a:rPr lang="el-GR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            </a:t>
            </a:r>
            <a:r>
              <a:rPr lang="en-US" sz="1400" b="1" dirty="0">
                <a:latin typeface="Trebuchet MS" panose="020B0603020202020204" pitchFamily="34" charset="0"/>
                <a:ea typeface="Calibri" panose="020F0502020204030204" pitchFamily="34" charset="0"/>
              </a:rPr>
              <a:t>N-Heterocyclics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737B804-40F9-167D-5506-694108B2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1" y="1360446"/>
            <a:ext cx="5761522" cy="190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BCEE32E-27E4-6024-0A65-4236B729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5" y="3650348"/>
            <a:ext cx="5744574" cy="19080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9C84F98-0BE2-5152-C3F5-9A2F98A8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01" y="1360446"/>
            <a:ext cx="5710979" cy="19080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C8DCF70-77E2-6836-E983-E5112558A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556" y="3628899"/>
            <a:ext cx="5744574" cy="190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55058" y="5947876"/>
            <a:ext cx="274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Προέλευση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VOCs 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κατά τη δειγματοληψία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8177" y="5854626"/>
            <a:ext cx="3186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τοπική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Β τομέα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από τον Νότιο τομέα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85589" y="6086375"/>
            <a:ext cx="318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Αποστάσεις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&lt;2-7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9989-7332-4359-BF66-E7BC4FEB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27" y="1268368"/>
            <a:ext cx="10657746" cy="506969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μέτρηση και αξιολόγηση των επιπέδων οσμηρών </a:t>
            </a:r>
            <a:r>
              <a:rPr lang="el-GR" sz="20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VOCs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στο πολεοδομικό συγκρότημα του Βόλου, όπου καταγράφονται συχνά οχλήσεις των κατοίκων από επεισόδια δυσοσμίας. 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Επί μέρους στόχοι: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χαρακτηρισμός του χημικού αποτυπώματος της δυσοσμίας μέσα στην πόλη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χαρακτηρισμός του χημικού αποτυπώματος της δυσοσμίας στις γειτονικές βιομηχανικές δραστηριότητες που θεωρούνται εν δυνάμει πηγές εκπομπής δύσοσμων ενώσεων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χωρικός εντοπισμός της προέλευσης της δυσοσμίας μέσα στο πολεοδομικό συγκρότημα </a:t>
            </a:r>
          </a:p>
          <a:p>
            <a:pPr lvl="1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endParaRPr lang="el-GR" sz="2000" b="1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l-GR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Για την επίτευξη των στόχων εφαρμόσθηκε ένας συνδυασμός δειγματοληψιών/ χημικών αναλύσεων και υπολογιστικών εργαλείων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6E993-B7B2-1646-7F77-3C9849D376DF}"/>
              </a:ext>
            </a:extLst>
          </p:cNvPr>
          <p:cNvSpPr txBox="1"/>
          <p:nvPr/>
        </p:nvSpPr>
        <p:spPr>
          <a:xfrm>
            <a:off x="3642049" y="337794"/>
            <a:ext cx="4572000" cy="592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ΑΝΤΙΚΕΙΜΕΝΟ - ΣΤΟΧΟΙ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7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8CE27525-5B2A-49DD-90F2-A181E7866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39855"/>
              </p:ext>
            </p:extLst>
          </p:nvPr>
        </p:nvGraphicFramePr>
        <p:xfrm>
          <a:off x="251926" y="845628"/>
          <a:ext cx="11688147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86">
                  <a:extLst>
                    <a:ext uri="{9D8B030D-6E8A-4147-A177-3AD203B41FA5}">
                      <a16:colId xmlns:a16="http://schemas.microsoft.com/office/drawing/2014/main" val="1281744480"/>
                    </a:ext>
                  </a:extLst>
                </a:gridCol>
                <a:gridCol w="5491065">
                  <a:extLst>
                    <a:ext uri="{9D8B030D-6E8A-4147-A177-3AD203B41FA5}">
                      <a16:colId xmlns:a16="http://schemas.microsoft.com/office/drawing/2014/main" val="2797537377"/>
                    </a:ext>
                  </a:extLst>
                </a:gridCol>
                <a:gridCol w="5347996">
                  <a:extLst>
                    <a:ext uri="{9D8B030D-6E8A-4147-A177-3AD203B41FA5}">
                      <a16:colId xmlns:a16="http://schemas.microsoft.com/office/drawing/2014/main" val="3664819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u="none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 άνεμο του ευρύτερου ΒΔ τομέα (</a:t>
                      </a: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ΔΝΔ-Δ-ΒΔ-Β-ΒΑ</a:t>
                      </a:r>
                      <a:r>
                        <a:rPr lang="el-GR" sz="1600" u="none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u="none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u="none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 άνεμο του ευρύτερου ΝΑ τομέα (</a:t>
                      </a: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ΑΒΑ-Α-ΝΑ-Ν-ΝΔ </a:t>
                      </a:r>
                      <a:r>
                        <a:rPr lang="el-GR" sz="1600" u="none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u="none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95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ΠΕΔΕ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στα ΒΔ και στα Α σε απόσταση έως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αλδεϋδών και οξέων στα ΒΔ σε απόσταση &lt;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 επιπλέον πηγή αλδεϋδών στα ΒΑ.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στα Α (έως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στα Β και στα Δ-ΒΔ και σε μεγαλύτερες αποστάσεις (10 – 15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αλδεϋδών στα Α 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</a:t>
                      </a:r>
                      <a:r>
                        <a:rPr lang="el-G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οξέων στα 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ΝΝΔ έως ΝΝΑ.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600" b="1" baseline="30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6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ΔΣ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στα Β σε κοντινή περιοχή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Για τις ημερομηνίες με δυσοσμία, εντοπίζεται προέλευση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από τα Δ έως και ΝΔ, από τα Δ-ΔΒΔ σε απόσταση έως 10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καθώς και μια μικρή περιοχή κοντά στον σταθμό (~1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στα ΒΔ.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αλδεϋδών και οξέων στα ΒΔ (&lt;5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Πηγή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στα ΝΑ (σε μικρή απόσταση έως και τα όρια του πεδίου υπολογισμού),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Πηγή αλδεϋδών στα Ν (~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και σε περιοχή που εκτείνεται από τα ΝΔ έως τα 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Πηγή οξέων στα Ν (2,5 – 7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7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l-GR" sz="1600" b="1" baseline="30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6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ΔΣ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στα ΒΔ (2 - 5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Για τις ημερομηνίες με δυσοσμία, εμφανίζεται προέλευση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από μια εκτεταμένη περιοχή από τα ΝΔ έως ΒΒΔ σε αποστάσεις έως και 10-15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Πηγές αλδεϋδών και οξέων στα ΒΔ σε αποστάσεις που κυμαίνονται από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μέχρι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Προέλευση </a:t>
                      </a:r>
                      <a:r>
                        <a:rPr lang="el-GR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μερκαπτανών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τοπική και από τα ΝΝΑ (έως 5 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Προέλευση αλδεϋδών από τα ΝΝΔ έως Ν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Προέλευση οξέων από τοπική πηγή.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44680"/>
                  </a:ext>
                </a:extLst>
              </a:tr>
            </a:tbl>
          </a:graphicData>
        </a:graphic>
      </p:graphicFrame>
      <p:sp>
        <p:nvSpPr>
          <p:cNvPr id="8" name="Τίτλος 7">
            <a:extLst>
              <a:ext uri="{FF2B5EF4-FFF2-40B4-BE49-F238E27FC236}">
                <a16:creationId xmlns:a16="http://schemas.microsoft.com/office/drawing/2014/main" id="{53650516-E72D-9367-8B47-231C164F0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20579"/>
            <a:ext cx="10515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οντέλο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αντίστροφης διασποράς DIPCOT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8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E7CF3E-A710-379B-A6D2-497B2A05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065" y="31381"/>
            <a:ext cx="10515600" cy="611604"/>
          </a:xfrm>
        </p:spPr>
        <p:txBody>
          <a:bodyPr/>
          <a:lstStyle/>
          <a:p>
            <a:r>
              <a:rPr lang="el-GR" sz="2900" b="1" dirty="0">
                <a:solidFill>
                  <a:srgbClr val="C00000"/>
                </a:solidFill>
                <a:latin typeface="Trebuchet MS" panose="020B0603020202020204" pitchFamily="34" charset="0"/>
              </a:rPr>
              <a:t>ΧΩΡΙΚΟΣ ΕΝΤΟΠΙΣΜΟΣ ΤΗΣ ΔΡΑΣΤΗΡΙΟΤΗΤΑΣ ΟΣΜΗΣ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EE8E5-3695-DDE7-724D-9C0A289EF347}"/>
              </a:ext>
            </a:extLst>
          </p:cNvPr>
          <p:cNvSpPr txBox="1"/>
          <p:nvPr/>
        </p:nvSpPr>
        <p:spPr>
          <a:xfrm>
            <a:off x="2253342" y="4259980"/>
            <a:ext cx="1017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 ΠΕΔΕ</a:t>
            </a:r>
            <a:endParaRPr lang="en-US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59D76-3F78-DF94-9B99-AD3E371231E9}"/>
              </a:ext>
            </a:extLst>
          </p:cNvPr>
          <p:cNvSpPr txBox="1"/>
          <p:nvPr/>
        </p:nvSpPr>
        <p:spPr>
          <a:xfrm>
            <a:off x="5683232" y="4298570"/>
            <a:ext cx="874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1</a:t>
            </a:r>
            <a:r>
              <a:rPr lang="el-GR" sz="2000" b="1" baseline="30000" dirty="0">
                <a:latin typeface="Trebuchet MS" panose="020B0603020202020204" pitchFamily="34" charset="0"/>
                <a:ea typeface="Calibri" panose="020F0502020204030204" pitchFamily="34" charset="0"/>
              </a:rPr>
              <a:t>ο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 ΔΣ</a:t>
            </a:r>
            <a:endParaRPr lang="en-US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F1D15-496A-58FE-AAB9-EFD8DB78B791}"/>
              </a:ext>
            </a:extLst>
          </p:cNvPr>
          <p:cNvSpPr txBox="1"/>
          <p:nvPr/>
        </p:nvSpPr>
        <p:spPr>
          <a:xfrm>
            <a:off x="8854542" y="4266244"/>
            <a:ext cx="1020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21</a:t>
            </a:r>
            <a:r>
              <a:rPr lang="el-GR" sz="2000" b="1" baseline="30000" dirty="0">
                <a:latin typeface="Trebuchet MS" panose="020B0603020202020204" pitchFamily="34" charset="0"/>
                <a:ea typeface="Calibri" panose="020F0502020204030204" pitchFamily="34" charset="0"/>
              </a:rPr>
              <a:t>ο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 ΔΣ</a:t>
            </a:r>
            <a:endParaRPr lang="en-US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D3B56-56ED-356B-32B4-32959258021E}"/>
              </a:ext>
            </a:extLst>
          </p:cNvPr>
          <p:cNvSpPr txBox="1"/>
          <p:nvPr/>
        </p:nvSpPr>
        <p:spPr>
          <a:xfrm>
            <a:off x="853751" y="5131301"/>
            <a:ext cx="10961914" cy="1304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200"/>
            </a:pPr>
            <a:r>
              <a:rPr lang="el-GR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ΠΕΔΕ: η περιοχή προέλευσης εντοπίζεται κυρίως στα ΒΒΑ και δευτερευόντως στα ΝΑ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200"/>
            </a:pPr>
            <a:r>
              <a:rPr lang="el-GR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1ο ΔΣ: η περιοχή προέλευσης της δραστηριότητας οσμής εντοπίζεται στα ΒΒΑ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200"/>
            </a:pPr>
            <a:r>
              <a:rPr lang="el-GR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21ο ΔΣ: η οσμή φαίνεται να προέρχεται τόσο από τον δυτικό τομέα (ΔΝΔ και ΔΒΔ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όσο και από ΝΝΑ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71701-40F1-9E9F-4EF8-500BDD8EFECB}"/>
              </a:ext>
            </a:extLst>
          </p:cNvPr>
          <p:cNvSpPr txBox="1"/>
          <p:nvPr/>
        </p:nvSpPr>
        <p:spPr>
          <a:xfrm>
            <a:off x="4470529" y="488033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Ανάλυση CPF-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Bivariate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Plots</a:t>
            </a:r>
            <a:endParaRPr lang="en-US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ACEEF6C-1AF6-927B-1739-5DA376BD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89" y="1260884"/>
            <a:ext cx="2867945" cy="2919894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4B9CD5A-949B-CC5F-B1C4-8FCC16B4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02" y="1279629"/>
            <a:ext cx="2880000" cy="28800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C0B8E79-7D33-DE85-7C4F-3AEBC0C4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335" y="1300778"/>
            <a:ext cx="2880000" cy="29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DD8E1-FBF9-2823-254C-D57A31A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90" y="143690"/>
            <a:ext cx="10515600" cy="556108"/>
          </a:xfrm>
        </p:spPr>
        <p:txBody>
          <a:bodyPr/>
          <a:lstStyle/>
          <a:p>
            <a:pPr algn="ctr"/>
            <a:r>
              <a:rPr lang="el-GR" sz="2900" b="1">
                <a:solidFill>
                  <a:srgbClr val="C00000"/>
                </a:solidFill>
                <a:latin typeface="Trebuchet MS" panose="020B0603020202020204" pitchFamily="34" charset="0"/>
              </a:rPr>
              <a:t>ΣΥΜΠΕΡΑΣΜΑΤΑ</a:t>
            </a:r>
            <a:endParaRPr lang="en-US" sz="2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14A61-173E-25EC-21F6-692FAE09DC7A}"/>
              </a:ext>
            </a:extLst>
          </p:cNvPr>
          <p:cNvSpPr txBox="1"/>
          <p:nvPr/>
        </p:nvSpPr>
        <p:spPr>
          <a:xfrm>
            <a:off x="206440" y="917155"/>
            <a:ext cx="11830438" cy="4026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Η δυσοσμία στον πολεοδομικό συγκρότημα Βόλου οφείλεται στην παρουσία κυρίως </a:t>
            </a:r>
            <a:r>
              <a:rPr lang="el-GR" b="1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μερκαπτανών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αλδεϋδών και οξέων.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Οι κατηγορίες αυτών των </a:t>
            </a: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VOCs </a:t>
            </a: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προέρχονται από: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Εξάτμιση υγραερίων/πετρελαίου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Καύση ορυκτών καυσίμων, βιομάζας και απορριμμάτων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Παραγωγή ή ανακύκλωση πλαστικών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Χωματερές αστικών απορριμμάτων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Εγκαταστάσεις επεξεργασίας λυμάτων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Δευτερογενή σχηματισμό από οξείδωση υδρογονανθράκων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(αλδεΰδες &amp; οξέα)</a:t>
            </a:r>
          </a:p>
        </p:txBody>
      </p:sp>
      <p:pic>
        <p:nvPicPr>
          <p:cNvPr id="4" name="Picture 289">
            <a:extLst>
              <a:ext uri="{FF2B5EF4-FFF2-40B4-BE49-F238E27FC236}">
                <a16:creationId xmlns:a16="http://schemas.microsoft.com/office/drawing/2014/main" id="{771BBE4A-83AF-713B-46D6-C2D438F8D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2428" r="12787"/>
          <a:stretch/>
        </p:blipFill>
        <p:spPr bwMode="auto">
          <a:xfrm>
            <a:off x="7501812" y="3198790"/>
            <a:ext cx="4614377" cy="35659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E9990-0EF4-3D82-E4FC-C36B56C72E4D}"/>
              </a:ext>
            </a:extLst>
          </p:cNvPr>
          <p:cNvSpPr txBox="1"/>
          <p:nvPr/>
        </p:nvSpPr>
        <p:spPr>
          <a:xfrm>
            <a:off x="206441" y="5161192"/>
            <a:ext cx="7108760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Η παρουσία τους οφείλεται σε συνδυασμό τοπικών εκπομπών από αστικές δραστηριότητες και μεταφοράς εκπομπών από σχετικά κοντινές βιομηχανικές &amp; συναφείς δραστηριότητες (σε ακτίνα μέχρι ~</a:t>
            </a:r>
            <a:r>
              <a:rPr lang="en-US" b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</a:t>
            </a:r>
            <a:r>
              <a:rPr lang="el-GR" b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km)</a:t>
            </a:r>
            <a:endParaRPr lang="el-GR" b="1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4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D0F70A-BB60-0EC3-559B-643A474B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2" y="736796"/>
            <a:ext cx="2485479" cy="3024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BB57FD9-1567-B569-2073-02D7C3FC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30" y="771742"/>
            <a:ext cx="2496881" cy="3024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FCE7C4-05F6-B934-18E1-ECECA3262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078" y="736796"/>
            <a:ext cx="2496880" cy="3024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675439E-4614-545F-924C-A572DBB4C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52" y="3795742"/>
            <a:ext cx="2479819" cy="3024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7C30F8-3F3D-C244-097A-E0BD3CDAE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243" y="3795742"/>
            <a:ext cx="2491168" cy="3024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C695E2-7BE9-8BC8-6FB1-8521AC85A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142" y="3795742"/>
            <a:ext cx="2479819" cy="302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B085D-4133-7076-1494-14414D778633}"/>
              </a:ext>
            </a:extLst>
          </p:cNvPr>
          <p:cNvSpPr txBox="1"/>
          <p:nvPr/>
        </p:nvSpPr>
        <p:spPr>
          <a:xfrm>
            <a:off x="9191684" y="5307742"/>
            <a:ext cx="3000316" cy="147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Περιοχές πιθανής προέλευσης </a:t>
            </a:r>
            <a:r>
              <a:rPr lang="el-GR" sz="120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μερκαπτανών</a:t>
            </a:r>
            <a:r>
              <a:rPr lang="el-GR" sz="12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αλδεϋδών και οξέων για έως 1 &amp; 3 ώρες πριν την έναρξη της δειγματοληψίας για διευθύνσεις ανέμου από τον ευρύτερο ΒΔ τομέα (ΔΝΔ-Δ-ΒΔ-Β-ΒΑ) και από τον ευρύτερο και ΝΑ τομέα (ΑΒΑ-Α-ΝΑ-Ν-ΝΔ)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90D02-7D01-4465-EE0A-10E34222CA40}"/>
              </a:ext>
            </a:extLst>
          </p:cNvPr>
          <p:cNvSpPr txBox="1"/>
          <p:nvPr/>
        </p:nvSpPr>
        <p:spPr>
          <a:xfrm>
            <a:off x="3509476" y="391618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οντέλο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αντίστροφης διασποράς DIPCOT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23C10E-9A76-DB89-B04F-9849D0C6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4" y="38258"/>
            <a:ext cx="10515600" cy="541338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Περιοχές πιθανής προέλευσης των </a:t>
            </a:r>
            <a:r>
              <a:rPr lang="el-GR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VOCs</a:t>
            </a:r>
            <a:b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br>
              <a:rPr lang="en-US" dirty="0"/>
            </a:br>
            <a:endParaRPr lang="en-US" sz="18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60122" y="1763498"/>
            <a:ext cx="2405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Προέλευση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VOCs 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πριν τη δειγματοληψία: από ΒΔ και ΝΑ σε απόσταση συνήθως έως 5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km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 &amp; σπανιότερα σε μεγαλύτερη απόσταση (έως 10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km</a:t>
            </a:r>
            <a:r>
              <a:rPr lang="el-GR" b="1" dirty="0">
                <a:solidFill>
                  <a:srgbClr val="C00000"/>
                </a:solidFill>
                <a:latin typeface="Trebuchet MS" panose="020B0603020202020204" pitchFamily="34" charset="0"/>
              </a:rPr>
              <a:t>) </a:t>
            </a:r>
            <a:endParaRPr lang="en-US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0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5FD1A-3B1E-3727-0310-F7E001D5AA82}"/>
              </a:ext>
            </a:extLst>
          </p:cNvPr>
          <p:cNvSpPr txBox="1"/>
          <p:nvPr/>
        </p:nvSpPr>
        <p:spPr>
          <a:xfrm>
            <a:off x="3657600" y="234044"/>
            <a:ext cx="457200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ΜΕΘΟΔΟΛΟΓΙΑ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71615-3692-9A0E-8E57-4A625E0E89A1}"/>
              </a:ext>
            </a:extLst>
          </p:cNvPr>
          <p:cNvSpPr txBox="1"/>
          <p:nvPr/>
        </p:nvSpPr>
        <p:spPr>
          <a:xfrm>
            <a:off x="859185" y="1091787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Δειγματοληψία 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VOCs </a:t>
            </a:r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εντός του πολεοδομικού συγκροτήματος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F35BEA-E35A-243E-F8BB-B5F2CF31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64" y="1069674"/>
            <a:ext cx="914400" cy="122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DE5A6-3A80-8D1B-4DB0-E3309A415789}"/>
              </a:ext>
            </a:extLst>
          </p:cNvPr>
          <p:cNvSpPr txBox="1"/>
          <p:nvPr/>
        </p:nvSpPr>
        <p:spPr>
          <a:xfrm>
            <a:off x="9120282" y="1073408"/>
            <a:ext cx="266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Δειγματοληψία 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VOCs </a:t>
            </a:r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στον περιβάλλοντα αέρα βιομηχανικών εγκαταστάσεων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5" name="Picture 1" descr="GilAir Plus Personal Air Sampling Pump (1 - 5,100 cc/min)">
            <a:extLst>
              <a:ext uri="{FF2B5EF4-FFF2-40B4-BE49-F238E27FC236}">
                <a16:creationId xmlns:a16="http://schemas.microsoft.com/office/drawing/2014/main" id="{850B2350-1922-BF53-CDF7-1DD6B066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17386" r="19528" b="29291"/>
          <a:stretch>
            <a:fillRect/>
          </a:stretch>
        </p:blipFill>
        <p:spPr bwMode="auto">
          <a:xfrm>
            <a:off x="7810341" y="1413925"/>
            <a:ext cx="1135762" cy="6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Αποτέλεσμα εικόνας για Tenax/Sulficarb thermal desorption cartridges picture">
            <a:extLst>
              <a:ext uri="{FF2B5EF4-FFF2-40B4-BE49-F238E27FC236}">
                <a16:creationId xmlns:a16="http://schemas.microsoft.com/office/drawing/2014/main" id="{F36078E2-70E8-46F1-18E4-5EF5713F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2111" b="29350"/>
          <a:stretch>
            <a:fillRect/>
          </a:stretch>
        </p:blipFill>
        <p:spPr bwMode="auto">
          <a:xfrm>
            <a:off x="5404643" y="1619248"/>
            <a:ext cx="1077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40">
            <a:extLst>
              <a:ext uri="{FF2B5EF4-FFF2-40B4-BE49-F238E27FC236}">
                <a16:creationId xmlns:a16="http://schemas.microsoft.com/office/drawing/2014/main" id="{038A0139-58AE-E918-120B-2986460C1445}"/>
              </a:ext>
            </a:extLst>
          </p:cNvPr>
          <p:cNvSpPr>
            <a:spLocks noChangeArrowheads="1"/>
          </p:cNvSpPr>
          <p:nvPr/>
        </p:nvSpPr>
        <p:spPr bwMode="auto">
          <a:xfrm rot="8589585">
            <a:off x="6782802" y="1697572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Notched Right Arrow 40">
            <a:extLst>
              <a:ext uri="{FF2B5EF4-FFF2-40B4-BE49-F238E27FC236}">
                <a16:creationId xmlns:a16="http://schemas.microsoft.com/office/drawing/2014/main" id="{8EE2294B-D08D-EAEF-182A-B23CA4DA3BA2}"/>
              </a:ext>
            </a:extLst>
          </p:cNvPr>
          <p:cNvSpPr>
            <a:spLocks noChangeArrowheads="1"/>
          </p:cNvSpPr>
          <p:nvPr/>
        </p:nvSpPr>
        <p:spPr bwMode="auto">
          <a:xfrm rot="1839803">
            <a:off x="4656983" y="1704846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Notched Right Arrow 40">
            <a:extLst>
              <a:ext uri="{FF2B5EF4-FFF2-40B4-BE49-F238E27FC236}">
                <a16:creationId xmlns:a16="http://schemas.microsoft.com/office/drawing/2014/main" id="{585EE943-B9ED-D224-3B62-F9CDE423DB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86436" y="2136821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6" descr="C:\Users\Administrator\Dropbox\Projects\MERCAPTANS_94680\ΠΑΡΟΥΣΙΑΣΗ ΟΡΓΑΝΟΥ\TSU_3065.JPG">
            <a:extLst>
              <a:ext uri="{FF2B5EF4-FFF2-40B4-BE49-F238E27FC236}">
                <a16:creationId xmlns:a16="http://schemas.microsoft.com/office/drawing/2014/main" id="{655389E3-EC80-9782-2CB9-91A0B151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42812" r="35756" b="16667"/>
          <a:stretch>
            <a:fillRect/>
          </a:stretch>
        </p:blipFill>
        <p:spPr bwMode="auto">
          <a:xfrm>
            <a:off x="4333962" y="2471852"/>
            <a:ext cx="3241053" cy="15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7BFFC9-B193-588B-BAF5-39CCEBC62B24}"/>
              </a:ext>
            </a:extLst>
          </p:cNvPr>
          <p:cNvSpPr txBox="1"/>
          <p:nvPr/>
        </p:nvSpPr>
        <p:spPr>
          <a:xfrm>
            <a:off x="7599051" y="3175949"/>
            <a:ext cx="2516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Χημική ανάλυση με 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TD-GC/MS</a:t>
            </a:r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15952-4D54-F541-60E7-1B0B5EA67836}"/>
              </a:ext>
            </a:extLst>
          </p:cNvPr>
          <p:cNvSpPr txBox="1"/>
          <p:nvPr/>
        </p:nvSpPr>
        <p:spPr>
          <a:xfrm>
            <a:off x="4347487" y="4390300"/>
            <a:ext cx="332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l-GR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Συγκεντρώσεις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VOCs (</a:t>
            </a:r>
            <a:r>
              <a:rPr lang="el-GR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g/m</a:t>
            </a:r>
            <a:r>
              <a:rPr lang="en-US" b="1" baseline="30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6D826-9299-8ABD-DF71-C50ACE6A033A}"/>
              </a:ext>
            </a:extLst>
          </p:cNvPr>
          <p:cNvSpPr txBox="1"/>
          <p:nvPr/>
        </p:nvSpPr>
        <p:spPr>
          <a:xfrm>
            <a:off x="6339390" y="5407303"/>
            <a:ext cx="58526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6"/>
              </a:buBlip>
            </a:pPr>
            <a:r>
              <a:rPr lang="en-US" sz="1600" b="1" dirty="0">
                <a:latin typeface="Trebuchet MS" panose="020B0603020202020204" pitchFamily="34" charset="0"/>
              </a:rPr>
              <a:t>Conditional Probability Function (CPF) –</a:t>
            </a:r>
            <a:r>
              <a:rPr lang="el-GR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>
                <a:latin typeface="Trebuchet MS" panose="020B0603020202020204" pitchFamily="34" charset="0"/>
              </a:rPr>
              <a:t>Bivariate Polar Plots </a:t>
            </a:r>
            <a:endParaRPr lang="el-GR" sz="1600" b="1" dirty="0">
              <a:latin typeface="Trebuchet MS" panose="020B0603020202020204" pitchFamily="34" charset="0"/>
            </a:endParaRPr>
          </a:p>
          <a:p>
            <a:pPr algn="just"/>
            <a:endParaRPr lang="en-US" sz="1600" b="1" dirty="0"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l-GR" sz="1600" b="1" dirty="0">
                <a:latin typeface="Trebuchet MS" panose="020B0603020202020204" pitchFamily="34" charset="0"/>
              </a:rPr>
              <a:t>Μοντέλο αντίστροφης διασποράς DIPCOT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0" name="Notched Right Arrow 40">
            <a:extLst>
              <a:ext uri="{FF2B5EF4-FFF2-40B4-BE49-F238E27FC236}">
                <a16:creationId xmlns:a16="http://schemas.microsoft.com/office/drawing/2014/main" id="{E4088199-7B22-4C0B-8279-81976230BF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53594" y="4150704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CCB5D-CFF4-C8D2-1F22-8C1A765E3A1D}"/>
              </a:ext>
            </a:extLst>
          </p:cNvPr>
          <p:cNvSpPr txBox="1"/>
          <p:nvPr/>
        </p:nvSpPr>
        <p:spPr>
          <a:xfrm>
            <a:off x="195764" y="5190278"/>
            <a:ext cx="58526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Υπολογισμός των Τιμών Δραστηριότητας </a:t>
            </a:r>
          </a:p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Οσμής</a:t>
            </a:r>
            <a:r>
              <a:rPr lang="el-GR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OAV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 </a:t>
            </a:r>
          </a:p>
          <a:p>
            <a:pPr algn="ctr"/>
            <a:endParaRPr lang="el-GR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l-GR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OAV</a:t>
            </a:r>
            <a:r>
              <a:rPr lang="el-GR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=Συγκέντρωση/Τιμή κατωφλίου οσμής*)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A0403-4F03-E83A-FB2E-1DC60C0B1A6A}"/>
              </a:ext>
            </a:extLst>
          </p:cNvPr>
          <p:cNvSpPr txBox="1"/>
          <p:nvPr/>
        </p:nvSpPr>
        <p:spPr>
          <a:xfrm>
            <a:off x="7674028" y="5051616"/>
            <a:ext cx="3396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Χωρικός εντοπισμός πηγών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Notched Right Arrow 40">
            <a:extLst>
              <a:ext uri="{FF2B5EF4-FFF2-40B4-BE49-F238E27FC236}">
                <a16:creationId xmlns:a16="http://schemas.microsoft.com/office/drawing/2014/main" id="{2D42F4EB-3F8F-2467-9E13-2C6ED9694F27}"/>
              </a:ext>
            </a:extLst>
          </p:cNvPr>
          <p:cNvSpPr>
            <a:spLocks noChangeArrowheads="1"/>
          </p:cNvSpPr>
          <p:nvPr/>
        </p:nvSpPr>
        <p:spPr bwMode="auto">
          <a:xfrm rot="8589585">
            <a:off x="4378925" y="4870180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Notched Right Arrow 40">
            <a:extLst>
              <a:ext uri="{FF2B5EF4-FFF2-40B4-BE49-F238E27FC236}">
                <a16:creationId xmlns:a16="http://schemas.microsoft.com/office/drawing/2014/main" id="{E639663B-6724-0A30-E539-DB63ADF5A143}"/>
              </a:ext>
            </a:extLst>
          </p:cNvPr>
          <p:cNvSpPr>
            <a:spLocks noChangeArrowheads="1"/>
          </p:cNvSpPr>
          <p:nvPr/>
        </p:nvSpPr>
        <p:spPr bwMode="auto">
          <a:xfrm rot="1839803">
            <a:off x="7332540" y="4879624"/>
            <a:ext cx="314325" cy="20955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7BFFC9-B193-588B-BAF5-39CCEBC62B24}"/>
              </a:ext>
            </a:extLst>
          </p:cNvPr>
          <p:cNvSpPr txBox="1"/>
          <p:nvPr/>
        </p:nvSpPr>
        <p:spPr>
          <a:xfrm>
            <a:off x="608661" y="6252958"/>
            <a:ext cx="5026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12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H </a:t>
            </a:r>
            <a:r>
              <a:rPr lang="el-GR" sz="12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ελάχιστη συγκέντρωση που γίνεται αντιληπτή με την όσφρηση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39225-2FB8-B2BC-34EF-643757E2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225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ΘΕΣΕΙΣ ΔΕΙΓΜΑΤΟΛΗΨΙΑΣ</a:t>
            </a:r>
            <a:endParaRPr lang="en-US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D838F5-19A3-C10B-0329-E0775F3DF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99" y="891231"/>
            <a:ext cx="2998356" cy="357309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l-GR" sz="19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Μέσα στο πολεοδομικό συγκρότημα Βόλου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8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ΠΕΔΕ:</a:t>
            </a:r>
            <a:r>
              <a:rPr lang="el-GR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</a:rPr>
              <a:t>Αποκεντρωμένη Διοίκηση Θεσσαλίας-Στερεάς Ελλάδας, Τσαμαδού 28 &amp;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</a:rPr>
              <a:t>Κοδριγκτώνος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</a:rPr>
              <a:t> 3, 38334 Βόλος (5.5 m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</a:rPr>
              <a:t>asl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</a:rPr>
              <a:t>)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buNone/>
              <a:tabLst>
                <a:tab pos="270510" algn="l"/>
              </a:tabLst>
            </a:pPr>
            <a:r>
              <a:rPr lang="el-GR" sz="18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1ο ΔΣ:</a:t>
            </a:r>
            <a:r>
              <a:rPr lang="el-GR" sz="18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800" baseline="30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Δημοτικό Σχολείο Βόλου,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Βασσάνη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69, 38333 Βόλος 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</a:rPr>
              <a:t>(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</a:rPr>
              <a:t>)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buNone/>
              <a:tabLst>
                <a:tab pos="270510" algn="l"/>
              </a:tabLst>
            </a:pPr>
            <a:endParaRPr lang="en-US" sz="18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None/>
            </a:pPr>
            <a:r>
              <a:rPr lang="el-GR" sz="18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21ο ΔΣ:</a:t>
            </a:r>
            <a:r>
              <a:rPr lang="el-GR" sz="18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l-GR" sz="1800" baseline="30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Δημοτικό Σχολείο Βόλου,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Ορμινίου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17, 38222 Βόλος </a:t>
            </a:r>
            <a:r>
              <a:rPr lang="el-GR" sz="18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m </a:t>
            </a:r>
            <a:r>
              <a:rPr lang="el-GR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</a:t>
            </a:r>
            <a:r>
              <a:rPr lang="el-GR" sz="18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F507C-0B96-42EB-9549-FA110B17D4F3}"/>
              </a:ext>
            </a:extLst>
          </p:cNvPr>
          <p:cNvSpPr txBox="1"/>
          <p:nvPr/>
        </p:nvSpPr>
        <p:spPr>
          <a:xfrm>
            <a:off x="3584342" y="835470"/>
            <a:ext cx="3581400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βιομηχανικές &amp; συναφείς δραστηριότητες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46952-666B-8CD9-2A0D-BD72CFD0ABA4}"/>
              </a:ext>
            </a:extLst>
          </p:cNvPr>
          <p:cNvSpPr txBox="1"/>
          <p:nvPr/>
        </p:nvSpPr>
        <p:spPr>
          <a:xfrm>
            <a:off x="3182174" y="1520529"/>
            <a:ext cx="3581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ΑΓΕΤ ΗΡΑΚΛΗΣ 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ΛΙΜΑΝΙ ΒΟΛΟΥ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ΒΙΟΛ. ΚΑΘΑΡΙΣΜΟΣ ΒΟΛΟΥ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ΣΑΚΟΥΛΑΣ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ΕΛΕΝ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ΕΒΟΛ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SYRMA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ΧΥΤΑ ΒΟΛΟΥ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ΠΕΤΡΟΛΙΝ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ΧΑΛΥΒΟΥΡΓΙΑ ΕΛΛΑΔΟΣ</a:t>
            </a: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BIOMAR</a:t>
            </a:r>
          </a:p>
          <a:p>
            <a:pPr marL="628650" indent="-342900" fontAlgn="base">
              <a:buAutoNum type="arabicPeriod"/>
            </a:pPr>
            <a:r>
              <a:rPr lang="el-GR" sz="17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CaO</a:t>
            </a: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l-GR" sz="17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Hellas</a:t>
            </a:r>
            <a:endParaRPr lang="el-GR" sz="17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628650" indent="-342900" fontAlgn="base">
              <a:buAutoNum type="arabicPeriod"/>
            </a:pPr>
            <a:r>
              <a:rPr lang="el-GR" sz="1700" b="1" dirty="0">
                <a:latin typeface="Trebuchet MS" panose="020B0603020202020204" pitchFamily="34" charset="0"/>
                <a:ea typeface="Calibri" panose="020F0502020204030204" pitchFamily="34" charset="0"/>
              </a:rPr>
              <a:t>ΑΣΒΕΣΤΟΠΟΙΙΑ ΒΕΛΕΣΤΙΝΟ</a:t>
            </a:r>
            <a:r>
              <a:rPr lang="el-GR" sz="1700" dirty="0">
                <a:latin typeface="Trebuchet MS" panose="020B0603020202020204" pitchFamily="34" charset="0"/>
                <a:ea typeface="Calibri" panose="020F0502020204030204" pitchFamily="34" charset="0"/>
              </a:rPr>
              <a:t>Υ</a:t>
            </a:r>
          </a:p>
          <a:p>
            <a:pPr marL="285750" fontAlgn="base"/>
            <a:r>
              <a:rPr lang="el-GR" sz="1700" dirty="0">
                <a:latin typeface="Trebuchet MS" panose="020B0603020202020204" pitchFamily="34" charset="0"/>
                <a:ea typeface="Calibri" panose="020F0502020204030204" pitchFamily="34" charset="0"/>
              </a:rPr>
              <a:t>Α. Μπουρμπουλήθρα</a:t>
            </a:r>
          </a:p>
          <a:p>
            <a:pPr marL="285750" fontAlgn="base"/>
            <a:r>
              <a:rPr lang="el-GR" sz="1700" dirty="0">
                <a:latin typeface="Trebuchet MS" panose="020B0603020202020204" pitchFamily="34" charset="0"/>
                <a:ea typeface="Calibri" panose="020F0502020204030204" pitchFamily="34" charset="0"/>
              </a:rPr>
              <a:t>Β. </a:t>
            </a:r>
            <a:r>
              <a:rPr lang="el-GR" sz="1700" dirty="0" err="1">
                <a:latin typeface="Trebuchet MS" panose="020B0603020202020204" pitchFamily="34" charset="0"/>
                <a:ea typeface="Calibri" panose="020F0502020204030204" pitchFamily="34" charset="0"/>
              </a:rPr>
              <a:t>Ξηριάς</a:t>
            </a:r>
            <a:endParaRPr lang="el-GR" sz="17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285750" fontAlgn="base"/>
            <a:r>
              <a:rPr lang="el-GR" sz="1700" dirty="0">
                <a:latin typeface="Trebuchet MS" panose="020B0603020202020204" pitchFamily="34" charset="0"/>
                <a:ea typeface="Calibri" panose="020F0502020204030204" pitchFamily="34" charset="0"/>
              </a:rPr>
              <a:t>Γ. Ρέμα δίπλα στη ΝΙLΟ</a:t>
            </a:r>
          </a:p>
          <a:p>
            <a:pPr marL="285750" fontAlgn="base"/>
            <a:r>
              <a:rPr lang="el-GR" sz="1700" dirty="0">
                <a:latin typeface="Trebuchet MS" panose="020B0603020202020204" pitchFamily="34" charset="0"/>
                <a:ea typeface="Calibri" panose="020F0502020204030204" pitchFamily="34" charset="0"/>
              </a:rPr>
              <a:t>Δ. </a:t>
            </a:r>
            <a:r>
              <a:rPr lang="el-GR" sz="1700" dirty="0" err="1">
                <a:latin typeface="Trebuchet MS" panose="020B0603020202020204" pitchFamily="34" charset="0"/>
                <a:ea typeface="Calibri" panose="020F0502020204030204" pitchFamily="34" charset="0"/>
              </a:rPr>
              <a:t>Μελισσάτικα</a:t>
            </a:r>
            <a:endParaRPr lang="en-US" sz="1700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9CA2B-0EC3-6C0F-88BB-361838DEDF29}"/>
              </a:ext>
            </a:extLst>
          </p:cNvPr>
          <p:cNvSpPr txBox="1"/>
          <p:nvPr/>
        </p:nvSpPr>
        <p:spPr>
          <a:xfrm>
            <a:off x="280008" y="4544695"/>
            <a:ext cx="2901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rebuchet MS" panose="020B0603020202020204" pitchFamily="34" charset="0"/>
              </a:rPr>
              <a:t>Τύπος δειγμάτων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rebuchet MS" panose="020B0603020202020204" pitchFamily="34" charset="0"/>
              </a:rPr>
              <a:t>Τακτικά (2 φορές/</a:t>
            </a:r>
            <a:r>
              <a:rPr lang="el-GR" dirty="0" err="1">
                <a:latin typeface="Trebuchet MS" panose="020B0603020202020204" pitchFamily="34" charset="0"/>
              </a:rPr>
              <a:t>εβδ</a:t>
            </a:r>
            <a:r>
              <a:rPr lang="el-GR" dirty="0">
                <a:latin typeface="Trebuchet MS" panose="020B0603020202020204" pitchFamily="34" charset="0"/>
              </a:rPr>
              <a:t>., συνήθως 6-7 π.μ.)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rebuchet MS" panose="020B0603020202020204" pitchFamily="34" charset="0"/>
              </a:rPr>
              <a:t>Έκτακτα (με δυσοσμία)</a:t>
            </a:r>
            <a:endParaRPr lang="en-US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25" descr="Map&#10;&#10;Description automatically generated">
            <a:extLst>
              <a:ext uri="{FF2B5EF4-FFF2-40B4-BE49-F238E27FC236}">
                <a16:creationId xmlns:a16="http://schemas.microsoft.com/office/drawing/2014/main" id="{F456172A-6AD6-354E-D699-7D56AF3B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90" y="2231390"/>
            <a:ext cx="5274310" cy="46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8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AB40D3-CE7B-BC9B-9D25-C5344649BD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05000" y="738880"/>
            <a:ext cx="8229600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ΧΡΟΝΙΚΗ ΔΙΑΡΚΕΙΑ ΔΕΙΓΜΑΤΟΛΗΨΙΩΝ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23/6/2020 – 5/11/2021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88405-2042-33BA-6A51-384F1D7822FF}"/>
              </a:ext>
            </a:extLst>
          </p:cNvPr>
          <p:cNvSpPr txBox="1"/>
          <p:nvPr/>
        </p:nvSpPr>
        <p:spPr>
          <a:xfrm>
            <a:off x="3810000" y="2362200"/>
            <a:ext cx="4572000" cy="405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ΑΡΙΘΜΟΣ ΔΕΙΓΜΑΤΩΝ  ~380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9E926EA0-AB02-FFBE-E454-200189A97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07794"/>
              </p:ext>
            </p:extLst>
          </p:nvPr>
        </p:nvGraphicFramePr>
        <p:xfrm>
          <a:off x="1711445" y="2910270"/>
          <a:ext cx="8469202" cy="2456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846">
                  <a:extLst>
                    <a:ext uri="{9D8B030D-6E8A-4147-A177-3AD203B41FA5}">
                      <a16:colId xmlns:a16="http://schemas.microsoft.com/office/drawing/2014/main" val="2911069894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3786308285"/>
                    </a:ext>
                  </a:extLst>
                </a:gridCol>
                <a:gridCol w="1193859">
                  <a:extLst>
                    <a:ext uri="{9D8B030D-6E8A-4147-A177-3AD203B41FA5}">
                      <a16:colId xmlns:a16="http://schemas.microsoft.com/office/drawing/2014/main" val="2147769619"/>
                    </a:ext>
                  </a:extLst>
                </a:gridCol>
                <a:gridCol w="1209042">
                  <a:extLst>
                    <a:ext uri="{9D8B030D-6E8A-4147-A177-3AD203B41FA5}">
                      <a16:colId xmlns:a16="http://schemas.microsoft.com/office/drawing/2014/main" val="3830681883"/>
                    </a:ext>
                  </a:extLst>
                </a:gridCol>
                <a:gridCol w="2314173">
                  <a:extLst>
                    <a:ext uri="{9D8B030D-6E8A-4147-A177-3AD203B41FA5}">
                      <a16:colId xmlns:a16="http://schemas.microsoft.com/office/drawing/2014/main" val="156204195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Δείγματα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ΠΕΔΕ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1° ΔΣ</a:t>
                      </a:r>
                      <a:endParaRPr lang="en-US" sz="18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r>
                        <a:rPr lang="el-GR" sz="1800" baseline="30000" dirty="0">
                          <a:effectLst/>
                          <a:latin typeface="Trebuchet MS" panose="020B0603020202020204" pitchFamily="34" charset="0"/>
                        </a:rPr>
                        <a:t>ο</a:t>
                      </a:r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 ΔΣ</a:t>
                      </a:r>
                      <a:endParaRPr lang="en-US" sz="18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Βιομηχανικές </a:t>
                      </a:r>
                    </a:p>
                    <a:p>
                      <a:pPr algn="ctr"/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&amp; </a:t>
                      </a:r>
                    </a:p>
                    <a:p>
                      <a:pPr algn="ctr"/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συναφείς εγκαταστάσεις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1889058"/>
                  </a:ext>
                </a:extLst>
              </a:tr>
              <a:tr h="510662"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Τακτικά 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81</a:t>
                      </a:r>
                      <a:endParaRPr lang="en-US" sz="1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  82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  87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349591"/>
                  </a:ext>
                </a:extLst>
              </a:tr>
              <a:tr h="488984"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  <a:latin typeface="Trebuchet MS" panose="020B0603020202020204" pitchFamily="34" charset="0"/>
                        </a:rPr>
                        <a:t>Έκτακτα 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      24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  26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  26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810649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  <a:latin typeface="Trebuchet MS" panose="020B0603020202020204" pitchFamily="34" charset="0"/>
                        </a:rPr>
                        <a:t>Σύνολο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105</a:t>
                      </a:r>
                      <a:endParaRPr lang="en-US" sz="1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108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effectLst/>
                          <a:latin typeface="Trebuchet MS" panose="020B0603020202020204" pitchFamily="34" charset="0"/>
                        </a:rPr>
                        <a:t>  113</a:t>
                      </a:r>
                      <a:endParaRPr lang="en-US" sz="18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  <a:endParaRPr lang="en-US" sz="1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15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95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371264-557D-43FD-B44C-956F9182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06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VOCs </a:t>
            </a: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ΠΟΥ ΠΡΟΣΔΙΟΡΙΣΘΗΚΑΝ</a:t>
            </a:r>
            <a:endParaRPr lang="en-US" sz="3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7E315-A958-49D8-81B8-44DDB22C5876}"/>
              </a:ext>
            </a:extLst>
          </p:cNvPr>
          <p:cNvSpPr/>
          <p:nvPr/>
        </p:nvSpPr>
        <p:spPr>
          <a:xfrm>
            <a:off x="471195" y="1557085"/>
            <a:ext cx="463379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latin typeface="Trebuchet MS" panose="020B0603020202020204" pitchFamily="34" charset="0"/>
              </a:rPr>
              <a:t>Ανιχνεύθηκαν 117 </a:t>
            </a:r>
            <a:r>
              <a:rPr lang="en-US" sz="2000" b="1" dirty="0">
                <a:latin typeface="Trebuchet MS" panose="020B0603020202020204" pitchFamily="34" charset="0"/>
              </a:rPr>
              <a:t>VOCs </a:t>
            </a:r>
            <a:r>
              <a:rPr lang="el-GR" sz="2000" b="1" dirty="0">
                <a:latin typeface="Trebuchet MS" panose="020B0603020202020204" pitchFamily="34" charset="0"/>
              </a:rPr>
              <a:t>από 12 χημικές κατηγορίες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latin typeface="Trebuchet MS" panose="020B0603020202020204" pitchFamily="34" charset="0"/>
              </a:rPr>
              <a:t>Η συχνότητα ανίχνευσης κυμάνθηκε από &lt;10% μέχρι 100%. 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000" b="1" dirty="0"/>
          </a:p>
        </p:txBody>
      </p:sp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E7EFE23B-7A14-6469-B9B6-D84FA641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68162"/>
              </p:ext>
            </p:extLst>
          </p:nvPr>
        </p:nvGraphicFramePr>
        <p:xfrm>
          <a:off x="5995622" y="1188101"/>
          <a:ext cx="535817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802">
                  <a:extLst>
                    <a:ext uri="{9D8B030D-6E8A-4147-A177-3AD203B41FA5}">
                      <a16:colId xmlns:a16="http://schemas.microsoft.com/office/drawing/2014/main" val="56241341"/>
                    </a:ext>
                  </a:extLst>
                </a:gridCol>
                <a:gridCol w="2317376">
                  <a:extLst>
                    <a:ext uri="{9D8B030D-6E8A-4147-A177-3AD203B41FA5}">
                      <a16:colId xmlns:a16="http://schemas.microsoft.com/office/drawing/2014/main" val="2438295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rebuchet MS" panose="020B0603020202020204" pitchFamily="34" charset="0"/>
                        </a:rPr>
                        <a:t>Κατηγορία ενώσεων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Trebuchet MS" panose="020B0603020202020204" pitchFamily="34" charset="0"/>
                        </a:rPr>
                        <a:t>Αριθμός/κατηγορία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3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Μερκαπτάνες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8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34361"/>
                  </a:ext>
                </a:extLst>
              </a:tr>
              <a:tr h="200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Θειοφαίνια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5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2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Σουλφίδια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7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6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Αλδεΰδες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13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7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Κετόνες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4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2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Οξέα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10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1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Αλκάνια</a:t>
                      </a:r>
                      <a:endParaRPr lang="el-GR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8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4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Αλκένια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26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Αρωματικά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23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7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Φαινόλες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7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3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Αμίνες</a:t>
                      </a:r>
                      <a:endParaRPr lang="el-GR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4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1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Trebuchet MS" panose="020B0603020202020204" pitchFamily="34" charset="0"/>
                        </a:rPr>
                        <a:t>Αζωτούχα </a:t>
                      </a:r>
                      <a:r>
                        <a:rPr lang="el-GR" sz="1800" b="1" dirty="0" err="1">
                          <a:latin typeface="Trebuchet MS" panose="020B0603020202020204" pitchFamily="34" charset="0"/>
                        </a:rPr>
                        <a:t>ετεροκυκλικά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rebuchet MS" panose="020B0603020202020204" pitchFamily="34" charset="0"/>
                        </a:rPr>
                        <a:t>2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53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0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03FE863-2AB2-E7AA-8893-6B9FE2127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75027"/>
              </p:ext>
            </p:extLst>
          </p:nvPr>
        </p:nvGraphicFramePr>
        <p:xfrm>
          <a:off x="695223" y="684973"/>
          <a:ext cx="1642802" cy="1650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370">
                  <a:extLst>
                    <a:ext uri="{9D8B030D-6E8A-4147-A177-3AD203B41FA5}">
                      <a16:colId xmlns:a16="http://schemas.microsoft.com/office/drawing/2014/main" val="2819233242"/>
                    </a:ext>
                  </a:extLst>
                </a:gridCol>
                <a:gridCol w="307432">
                  <a:extLst>
                    <a:ext uri="{9D8B030D-6E8A-4147-A177-3AD203B41FA5}">
                      <a16:colId xmlns:a16="http://schemas.microsoft.com/office/drawing/2014/main" val="87406187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Mercaptans</a:t>
                      </a: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/>
                </a:tc>
                <a:extLst>
                  <a:ext uri="{0D108BD9-81ED-4DB2-BD59-A6C34878D82A}">
                    <a16:rowId xmlns:a16="http://schemas.microsoft.com/office/drawing/2014/main" val="350634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Methyl mercaptan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6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Ethyl 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0,02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7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2-Propylmercaptan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4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tert-</a:t>
                      </a:r>
                      <a:r>
                        <a:rPr lang="en-US" sz="1200" u="none" strike="noStrike" dirty="0" err="1">
                          <a:effectLst/>
                        </a:rPr>
                        <a:t>Butylmercaptan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1-Propylmercaptan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65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sec-butyl 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8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isobutyl 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86232"/>
                  </a:ext>
                </a:extLst>
              </a:tr>
              <a:tr h="15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n-Butyl mercaptan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78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rgbClr val="F78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86367"/>
                  </a:ext>
                </a:extLst>
              </a:tr>
            </a:tbl>
          </a:graphicData>
        </a:graphic>
      </p:graphicFrame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B583B6E-2BEB-EC7E-6CC6-678C649CC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16271"/>
              </p:ext>
            </p:extLst>
          </p:nvPr>
        </p:nvGraphicFramePr>
        <p:xfrm>
          <a:off x="4583482" y="825105"/>
          <a:ext cx="2115876" cy="4462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8757">
                  <a:extLst>
                    <a:ext uri="{9D8B030D-6E8A-4147-A177-3AD203B41FA5}">
                      <a16:colId xmlns:a16="http://schemas.microsoft.com/office/drawing/2014/main" val="35999416"/>
                    </a:ext>
                  </a:extLst>
                </a:gridCol>
                <a:gridCol w="347119">
                  <a:extLst>
                    <a:ext uri="{9D8B030D-6E8A-4147-A177-3AD203B41FA5}">
                      <a16:colId xmlns:a16="http://schemas.microsoft.com/office/drawing/2014/main" val="4171961469"/>
                    </a:ext>
                  </a:extLst>
                </a:gridCol>
              </a:tblGrid>
              <a:tr h="1199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Aromatics</a:t>
                      </a:r>
                    </a:p>
                  </a:txBody>
                  <a:tcPr marL="522" marR="522" marT="5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320448437"/>
                  </a:ext>
                </a:extLst>
              </a:tr>
              <a:tr h="119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Benzene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996145501"/>
                  </a:ext>
                </a:extLst>
              </a:tr>
              <a:tr h="24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Toluene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918103521"/>
                  </a:ext>
                </a:extLst>
              </a:tr>
              <a:tr h="50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Ethylbenzene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06956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m+p-Xylene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508157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o-Xylene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621851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Isopropylbenzene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027968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n-</a:t>
                      </a:r>
                      <a:r>
                        <a:rPr lang="en-US" sz="1200" u="none" strike="noStrike" dirty="0" err="1">
                          <a:effectLst/>
                        </a:rPr>
                        <a:t>Propylbenzene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25177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1-Methyl-3-ethylbenzene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788866767"/>
                  </a:ext>
                </a:extLst>
              </a:tr>
              <a:tr h="26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1-Methyl-4-ethylbenzene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418878956"/>
                  </a:ext>
                </a:extLst>
              </a:tr>
              <a:tr h="45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1,3,5-Trimethylbenzene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111290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1-Methyl-2-ethylbenzene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002047046"/>
                  </a:ext>
                </a:extLst>
              </a:tr>
              <a:tr h="5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1,2,4-Trimethylbenzene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393284551"/>
                  </a:ext>
                </a:extLst>
              </a:tr>
              <a:tr h="5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1,2,3-Trimethylbenzene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793767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Indan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772897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1,4-Diethylbenzene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978107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n-Butylbenzene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89255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1,2-Diethylbenzene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98670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1,2,4,5-Tetramethylbenzene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43665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1,2,3,5-Tetramethylbenzene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091482473"/>
                  </a:ext>
                </a:extLst>
              </a:tr>
              <a:tr h="164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Naphthalene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37531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Pentamethylbenzene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49699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2-Methylnaphthalene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32047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1-Methylnaphthalene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180035553"/>
                  </a:ext>
                </a:extLst>
              </a:tr>
            </a:tbl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A6943FD0-3D86-92C0-D57C-DE1C1AAF4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42136"/>
              </p:ext>
            </p:extLst>
          </p:nvPr>
        </p:nvGraphicFramePr>
        <p:xfrm>
          <a:off x="9726786" y="906538"/>
          <a:ext cx="1265865" cy="1650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696">
                  <a:extLst>
                    <a:ext uri="{9D8B030D-6E8A-4147-A177-3AD203B41FA5}">
                      <a16:colId xmlns:a16="http://schemas.microsoft.com/office/drawing/2014/main" val="4180084243"/>
                    </a:ext>
                  </a:extLst>
                </a:gridCol>
                <a:gridCol w="493169">
                  <a:extLst>
                    <a:ext uri="{9D8B030D-6E8A-4147-A177-3AD203B41FA5}">
                      <a16:colId xmlns:a16="http://schemas.microsoft.com/office/drawing/2014/main" val="191935453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Alkanes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668836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Pentane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665804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Hexane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979681257"/>
                  </a:ext>
                </a:extLst>
              </a:tr>
              <a:tr h="50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Heptane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161859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Octane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55807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66861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784752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Undecane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69405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Dodecane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01448877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0CF81B8B-5D5B-DF4B-7A25-21D6CCA0E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93705"/>
              </p:ext>
            </p:extLst>
          </p:nvPr>
        </p:nvGraphicFramePr>
        <p:xfrm>
          <a:off x="6967551" y="1290771"/>
          <a:ext cx="1911088" cy="4951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407">
                  <a:extLst>
                    <a:ext uri="{9D8B030D-6E8A-4147-A177-3AD203B41FA5}">
                      <a16:colId xmlns:a16="http://schemas.microsoft.com/office/drawing/2014/main" val="1202953954"/>
                    </a:ext>
                  </a:extLst>
                </a:gridCol>
                <a:gridCol w="402681">
                  <a:extLst>
                    <a:ext uri="{9D8B030D-6E8A-4147-A177-3AD203B41FA5}">
                      <a16:colId xmlns:a16="http://schemas.microsoft.com/office/drawing/2014/main" val="694126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Alkenes</a:t>
                      </a:r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619168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1-Pentene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041524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3-Methyl-1-butene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919346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2-Methyl-1-butene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88955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2-Methyl-1,3-butadiene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30932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trans-2-Pentene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400346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cis-2-Pentene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692824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4-Methyl-1-pentene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60764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1-Hexene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31883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trans-2-Hexene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33944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2-Methyl-2-pentene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147329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cis-2-Hexene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22396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1-Heptene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063226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trans-3-Heptene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871174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cis-3-Heptene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442591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trans-2-Heptene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88357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cis-2-Heptene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672798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1-Octene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92767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trans-2-Octene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52865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cis-2-Octene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13243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1-Nonene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553355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trans-3-Nonene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916140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cis-4-Nonene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462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cis-3-Nonene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02965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trans-2-Nonene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274946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2-Methyl-1-nonene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44390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1-Decene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921000680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9EDD2250-77C5-8875-E40D-A5FCF629D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36585"/>
              </p:ext>
            </p:extLst>
          </p:nvPr>
        </p:nvGraphicFramePr>
        <p:xfrm>
          <a:off x="9253735" y="4831684"/>
          <a:ext cx="2026341" cy="146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210">
                  <a:extLst>
                    <a:ext uri="{9D8B030D-6E8A-4147-A177-3AD203B41FA5}">
                      <a16:colId xmlns:a16="http://schemas.microsoft.com/office/drawing/2014/main" val="3591072144"/>
                    </a:ext>
                  </a:extLst>
                </a:gridCol>
                <a:gridCol w="447131">
                  <a:extLst>
                    <a:ext uri="{9D8B030D-6E8A-4147-A177-3AD203B41FA5}">
                      <a16:colId xmlns:a16="http://schemas.microsoft.com/office/drawing/2014/main" val="3932731939"/>
                    </a:ext>
                  </a:extLst>
                </a:gridCol>
              </a:tblGrid>
              <a:tr h="1448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Phenols</a:t>
                      </a:r>
                    </a:p>
                  </a:txBody>
                  <a:tcPr marL="522" marR="522" marT="5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16596995"/>
                  </a:ext>
                </a:extLst>
              </a:tr>
              <a:tr h="14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2-Chlorophenol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0,039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538591569"/>
                  </a:ext>
                </a:extLst>
              </a:tr>
              <a:tr h="110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Phenol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65305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2-Nitrophenol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412640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2,4-dimethylphenol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4081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2,4-dichlorophenol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06274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4-chloro-3-methylphenol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657158516"/>
                  </a:ext>
                </a:extLst>
              </a:tr>
              <a:tr h="50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2,4,6-Trichlorophenol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2295422278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3E86F91A-27CE-0D0D-F60D-BEFD18C6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08620"/>
              </p:ext>
            </p:extLst>
          </p:nvPr>
        </p:nvGraphicFramePr>
        <p:xfrm>
          <a:off x="2569516" y="4691195"/>
          <a:ext cx="1817680" cy="2017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486">
                  <a:extLst>
                    <a:ext uri="{9D8B030D-6E8A-4147-A177-3AD203B41FA5}">
                      <a16:colId xmlns:a16="http://schemas.microsoft.com/office/drawing/2014/main" val="1278180522"/>
                    </a:ext>
                  </a:extLst>
                </a:gridCol>
                <a:gridCol w="312194">
                  <a:extLst>
                    <a:ext uri="{9D8B030D-6E8A-4147-A177-3AD203B41FA5}">
                      <a16:colId xmlns:a16="http://schemas.microsoft.com/office/drawing/2014/main" val="136445229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Acids</a:t>
                      </a: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1588979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Formic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97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Acetic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Propionic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3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Isobutyric</a:t>
                      </a:r>
                      <a:r>
                        <a:rPr lang="en-US" sz="1200" u="none" strike="noStrike" dirty="0">
                          <a:effectLst/>
                        </a:rPr>
                        <a:t>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9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Butyric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07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Isovaleric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08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Valeric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39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4-Methylvaleric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2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Hexanoic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3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Heptanoic acid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32709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2F6F5897-CFE3-B7B1-B946-9EFA53253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62566"/>
              </p:ext>
            </p:extLst>
          </p:nvPr>
        </p:nvGraphicFramePr>
        <p:xfrm>
          <a:off x="9355724" y="2794096"/>
          <a:ext cx="1525072" cy="91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878">
                  <a:extLst>
                    <a:ext uri="{9D8B030D-6E8A-4147-A177-3AD203B41FA5}">
                      <a16:colId xmlns:a16="http://schemas.microsoft.com/office/drawing/2014/main" val="77621255"/>
                    </a:ext>
                  </a:extLst>
                </a:gridCol>
                <a:gridCol w="312194">
                  <a:extLst>
                    <a:ext uri="{9D8B030D-6E8A-4147-A177-3AD203B41FA5}">
                      <a16:colId xmlns:a16="http://schemas.microsoft.com/office/drawing/2014/main" val="371197315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Amins 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6061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Trimethylamine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4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Ethylamine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835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Triethylamine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5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Diphenylamine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39096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BF83F296-A77A-85CF-3B47-35670CB9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6782"/>
              </p:ext>
            </p:extLst>
          </p:nvPr>
        </p:nvGraphicFramePr>
        <p:xfrm>
          <a:off x="9378584" y="3904193"/>
          <a:ext cx="1502212" cy="55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568">
                  <a:extLst>
                    <a:ext uri="{9D8B030D-6E8A-4147-A177-3AD203B41FA5}">
                      <a16:colId xmlns:a16="http://schemas.microsoft.com/office/drawing/2014/main" val="108692380"/>
                    </a:ext>
                  </a:extLst>
                </a:gridCol>
                <a:gridCol w="356644">
                  <a:extLst>
                    <a:ext uri="{9D8B030D-6E8A-4147-A177-3AD203B41FA5}">
                      <a16:colId xmlns:a16="http://schemas.microsoft.com/office/drawing/2014/main" val="407461835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Ν-</a:t>
                      </a:r>
                      <a:r>
                        <a:rPr lang="en-US" sz="1200" b="1" u="none" strike="noStrike" dirty="0">
                          <a:effectLst/>
                        </a:rPr>
                        <a:t>heterocyclics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BB89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/>
                </a:tc>
                <a:extLst>
                  <a:ext uri="{0D108BD9-81ED-4DB2-BD59-A6C34878D82A}">
                    <a16:rowId xmlns:a16="http://schemas.microsoft.com/office/drawing/2014/main" val="38763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Indol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BB8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BB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64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Methylindole</a:t>
                      </a:r>
                      <a:r>
                        <a:rPr lang="en-US" sz="1200" u="none" strike="noStrike" dirty="0">
                          <a:effectLst/>
                        </a:rPr>
                        <a:t>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BB8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rgbClr val="BB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336968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3ED7D5A9-8B90-826A-D9F9-791960D3A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40091"/>
              </p:ext>
            </p:extLst>
          </p:nvPr>
        </p:nvGraphicFramePr>
        <p:xfrm>
          <a:off x="2696531" y="684973"/>
          <a:ext cx="1418583" cy="256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151">
                  <a:extLst>
                    <a:ext uri="{9D8B030D-6E8A-4147-A177-3AD203B41FA5}">
                      <a16:colId xmlns:a16="http://schemas.microsoft.com/office/drawing/2014/main" val="2971296306"/>
                    </a:ext>
                  </a:extLst>
                </a:gridCol>
                <a:gridCol w="307432">
                  <a:extLst>
                    <a:ext uri="{9D8B030D-6E8A-4147-A177-3AD203B41FA5}">
                      <a16:colId xmlns:a16="http://schemas.microsoft.com/office/drawing/2014/main" val="1940261837"/>
                    </a:ext>
                  </a:extLst>
                </a:gridCol>
              </a:tblGrid>
              <a:tr h="67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Aldehydes</a:t>
                      </a: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73214"/>
                  </a:ext>
                </a:extLst>
              </a:tr>
              <a:tr h="6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Propionaldehyde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0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Isobutyraldehyde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7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Butyraldehyde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9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Isovaleraldehyde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4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Valeraldehyde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46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n-Hexanal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4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n-Heptanal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91108"/>
                  </a:ext>
                </a:extLst>
              </a:tr>
              <a:tr h="4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Benzaldehyde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8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Octanal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5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Nonanal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9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Decanal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97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Undecanal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857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Dodecanal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88751"/>
                  </a:ext>
                </a:extLst>
              </a:tr>
            </a:tbl>
          </a:graphicData>
        </a:graphic>
      </p:graphicFrame>
      <p:sp>
        <p:nvSpPr>
          <p:cNvPr id="12" name="Τίτλος 4">
            <a:extLst>
              <a:ext uri="{FF2B5EF4-FFF2-40B4-BE49-F238E27FC236}">
                <a16:creationId xmlns:a16="http://schemas.microsoft.com/office/drawing/2014/main" id="{0833CBF4-1670-D531-9079-01202E4EA84E}"/>
              </a:ext>
            </a:extLst>
          </p:cNvPr>
          <p:cNvSpPr txBox="1">
            <a:spLocks/>
          </p:cNvSpPr>
          <p:nvPr/>
        </p:nvSpPr>
        <p:spPr>
          <a:xfrm>
            <a:off x="1972655" y="30640"/>
            <a:ext cx="8229600" cy="519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VOCs &amp; </a:t>
            </a:r>
            <a:r>
              <a:rPr lang="el-GR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τιμές κατωφλίου οσμής 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(</a:t>
            </a:r>
            <a:r>
              <a:rPr lang="el-GR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μ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g/m</a:t>
            </a:r>
            <a:r>
              <a:rPr lang="en-US" sz="28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)</a:t>
            </a:r>
          </a:p>
          <a:p>
            <a:pPr algn="ctr"/>
            <a:endParaRPr lang="en-US" sz="3200" dirty="0"/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9B826B4E-21A6-9238-7051-00FA85024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21283"/>
              </p:ext>
            </p:extLst>
          </p:nvPr>
        </p:nvGraphicFramePr>
        <p:xfrm>
          <a:off x="472739" y="4691195"/>
          <a:ext cx="1900491" cy="112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884">
                  <a:extLst>
                    <a:ext uri="{9D8B030D-6E8A-4147-A177-3AD203B41FA5}">
                      <a16:colId xmlns:a16="http://schemas.microsoft.com/office/drawing/2014/main" val="135537080"/>
                    </a:ext>
                  </a:extLst>
                </a:gridCol>
                <a:gridCol w="288607">
                  <a:extLst>
                    <a:ext uri="{9D8B030D-6E8A-4147-A177-3AD203B41FA5}">
                      <a16:colId xmlns:a16="http://schemas.microsoft.com/office/drawing/2014/main" val="2256069837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Thiophenes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53897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Thiophene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1,93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147271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3-methyl-thiophene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696261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2-methyl-thiophene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799158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Tetrahydrothiophene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2,24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075417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3-Methylbenzothiophene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619441629"/>
                  </a:ext>
                </a:extLst>
              </a:tr>
            </a:tbl>
          </a:graphicData>
        </a:graphic>
      </p:graphicFrame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9E2F2175-B6B0-8F37-E091-084DCF0C7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56620"/>
              </p:ext>
            </p:extLst>
          </p:nvPr>
        </p:nvGraphicFramePr>
        <p:xfrm>
          <a:off x="722587" y="2748573"/>
          <a:ext cx="1517770" cy="146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438">
                  <a:extLst>
                    <a:ext uri="{9D8B030D-6E8A-4147-A177-3AD203B41FA5}">
                      <a16:colId xmlns:a16="http://schemas.microsoft.com/office/drawing/2014/main" val="3776845742"/>
                    </a:ext>
                  </a:extLst>
                </a:gridCol>
                <a:gridCol w="269332">
                  <a:extLst>
                    <a:ext uri="{9D8B030D-6E8A-4147-A177-3AD203B41FA5}">
                      <a16:colId xmlns:a16="http://schemas.microsoft.com/office/drawing/2014/main" val="3927036145"/>
                    </a:ext>
                  </a:extLst>
                </a:gridCol>
              </a:tblGrid>
              <a:tr h="1077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Sulfides</a:t>
                      </a: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9164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Carbonyl sulfide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1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Dimethyl sulfide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511349"/>
                  </a:ext>
                </a:extLst>
              </a:tr>
              <a:tr h="8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Carbon disulfide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1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Ethyl methyl sulfide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01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Dimethyl disulfide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6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Diethyl disulfide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13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Diphenyl sulfide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86913"/>
                  </a:ext>
                </a:extLst>
              </a:tr>
            </a:tbl>
          </a:graphicData>
        </a:graphic>
      </p:graphicFrame>
      <p:graphicFrame>
        <p:nvGraphicFramePr>
          <p:cNvPr id="15" name="Πίνακας 14">
            <a:extLst>
              <a:ext uri="{FF2B5EF4-FFF2-40B4-BE49-F238E27FC236}">
                <a16:creationId xmlns:a16="http://schemas.microsoft.com/office/drawing/2014/main" id="{DCB8A58C-9C7B-6506-E8F4-3AEF1B159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5350"/>
              </p:ext>
            </p:extLst>
          </p:nvPr>
        </p:nvGraphicFramePr>
        <p:xfrm>
          <a:off x="2508550" y="3445688"/>
          <a:ext cx="1862066" cy="91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160">
                  <a:extLst>
                    <a:ext uri="{9D8B030D-6E8A-4147-A177-3AD203B41FA5}">
                      <a16:colId xmlns:a16="http://schemas.microsoft.com/office/drawing/2014/main" val="808159030"/>
                    </a:ext>
                  </a:extLst>
                </a:gridCol>
                <a:gridCol w="424906">
                  <a:extLst>
                    <a:ext uri="{9D8B030D-6E8A-4147-A177-3AD203B41FA5}">
                      <a16:colId xmlns:a16="http://schemas.microsoft.com/office/drawing/2014/main" val="10269133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Ketones</a:t>
                      </a: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84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Acetone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2-Butanone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15086"/>
                  </a:ext>
                </a:extLst>
              </a:tr>
              <a:tr h="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4-Methyl-2-pentanone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55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2-Hexanone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" marR="522" marT="5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7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2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371264-557D-43FD-B44C-956F9182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1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ΣΥΓΚΕΝΤΡΩΣΕΙΣ </a:t>
            </a:r>
            <a: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&amp; </a:t>
            </a:r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ΣΥΣΤΑΣΗ ΤΩΝ </a:t>
            </a:r>
            <a: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VOCs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7" y="2709120"/>
            <a:ext cx="8558915" cy="37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" y="1832530"/>
            <a:ext cx="3338403" cy="1529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093" y="1241776"/>
            <a:ext cx="3375923" cy="1534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546" y="2016422"/>
            <a:ext cx="3424517" cy="15343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F08298-8B0A-4B74-94F4-64F34BE3A8E7}"/>
              </a:ext>
            </a:extLst>
          </p:cNvPr>
          <p:cNvSpPr/>
          <p:nvPr/>
        </p:nvSpPr>
        <p:spPr>
          <a:xfrm>
            <a:off x="9144000" y="1715130"/>
            <a:ext cx="28971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Αλκάνια</a:t>
            </a: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(32-50%)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Οργανικά οξέα (13-19%)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Αλκένια (7-17%)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Αλδεΰδες (5-7%)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Κετόνες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el-GR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Αρωματικά (4-5%)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Σουλφίδια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(3-4%)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Αμίνες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.1-0.8%)</a:t>
            </a:r>
            <a:endParaRPr lang="el-GR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Μερκαπτάνες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(0.1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-0.3%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Φαινόλες (0.1-0.2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Θειοφένια</a:t>
            </a: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(&lt;0.1%)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el-GR" sz="16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ετεροκυκλικά</a:t>
            </a:r>
            <a:r>
              <a:rPr lang="el-GR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(&lt;0.05%)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5832" y="918153"/>
            <a:ext cx="25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Επικρατέστερες κατηγορίες</a:t>
            </a:r>
          </a:p>
        </p:txBody>
      </p:sp>
    </p:spTree>
    <p:extLst>
      <p:ext uri="{BB962C8B-B14F-4D97-AF65-F5344CB8AC3E}">
        <p14:creationId xmlns:p14="http://schemas.microsoft.com/office/powerpoint/2010/main" val="231160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7212" y="1"/>
            <a:ext cx="10515600" cy="70736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ΤΙΜΕΣ &amp; ΣΥΣΤΑΣΗ ΤΗΣ ΔΡΑΣΤΗΡΙΟΤΗΤΑΣ ΟΣΜΗΣ</a:t>
            </a:r>
            <a:endParaRPr lang="en-US" sz="3200" b="1" dirty="0">
              <a:solidFill>
                <a:srgbClr val="C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7" y="2947706"/>
            <a:ext cx="8689709" cy="3475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43" y="1940768"/>
            <a:ext cx="3784078" cy="1663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70" y="1560367"/>
            <a:ext cx="3361737" cy="1599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22" y="2130831"/>
            <a:ext cx="3555060" cy="15887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F08298-8B0A-4B74-94F4-64F34BE3A8E7}"/>
              </a:ext>
            </a:extLst>
          </p:cNvPr>
          <p:cNvSpPr/>
          <p:nvPr/>
        </p:nvSpPr>
        <p:spPr>
          <a:xfrm>
            <a:off x="8852752" y="1633135"/>
            <a:ext cx="290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 err="1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Μερκαπτάνες</a:t>
            </a: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(33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600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Αλδεΰδες (22-33%)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Οργανικά οξέα (28%)</a:t>
            </a:r>
          </a:p>
        </p:txBody>
      </p:sp>
      <p:sp>
        <p:nvSpPr>
          <p:cNvPr id="3" name="Rectangle 2"/>
          <p:cNvSpPr/>
          <p:nvPr/>
        </p:nvSpPr>
        <p:spPr>
          <a:xfrm>
            <a:off x="9072558" y="2780117"/>
            <a:ext cx="2901486" cy="368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tabLst>
                <a:tab pos="228600" algn="l"/>
              </a:tabLst>
            </a:pPr>
            <a:r>
              <a:rPr lang="el-GR" sz="17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συνεισφορά των διαφόρων χημικών κατηγοριών στη δραστηριότητα οσμής διαφέρει ελαφρώς μεταξύ των θέσεων δειγματοληψίας. Αυτό υποδηλώνει ότι η οσμή, όπως την αντιλαμβάνονται οι κάτοικοι, μπορεί να διαφέρει από περιοχή σε περιοχή της πόλης. </a:t>
            </a: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66DAA6-7621-62F9-5812-8D1BEDFADD9E}"/>
              </a:ext>
            </a:extLst>
          </p:cNvPr>
          <p:cNvSpPr/>
          <p:nvPr/>
        </p:nvSpPr>
        <p:spPr>
          <a:xfrm>
            <a:off x="9179932" y="919548"/>
            <a:ext cx="25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Επικρατέστερες κατηγορίες</a:t>
            </a:r>
          </a:p>
        </p:txBody>
      </p:sp>
    </p:spTree>
    <p:extLst>
      <p:ext uri="{BB962C8B-B14F-4D97-AF65-F5344CB8AC3E}">
        <p14:creationId xmlns:p14="http://schemas.microsoft.com/office/powerpoint/2010/main" val="250365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2258</Words>
  <Application>Microsoft Office PowerPoint</Application>
  <PresentationFormat>Widescreen</PresentationFormat>
  <Paragraphs>515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ΘΕΣΕΙΣ ΔΕΙΓΜΑΤΟΛΗΨΙΑΣ</vt:lpstr>
      <vt:lpstr>PowerPoint Presentation</vt:lpstr>
      <vt:lpstr>VOCs ΠΟΥ ΠΡΟΣΔΙΟΡΙΣΘΗΚΑΝ</vt:lpstr>
      <vt:lpstr>PowerPoint Presentation</vt:lpstr>
      <vt:lpstr>ΣΥΓΚΕΝΤΡΩΣΕΙΣ &amp; ΣΥΣΤΑΣΗ ΤΩΝ VOCs</vt:lpstr>
      <vt:lpstr>ΤΙΜΕΣ &amp; ΣΥΣΤΑΣΗ ΤΗΣ ΔΡΑΣΤΗΡΙΟΤΗΤΑΣ ΟΣΜΗΣ</vt:lpstr>
      <vt:lpstr>ΕΠΟΧΙΚΕΣ ΔΙΑΚΥΜΑΝΣΕΙΣ ΤΩΝ ΣΥΓΚΕΝΤΡΩΣΕΩΝ </vt:lpstr>
      <vt:lpstr>ΕΠΟΧΙΚΕΣ ΔΙΑΚΥΜΑΝΣΕΙΣ ΤΗΣ ΔΡΑΣΤΗΡΙΟΤΗΤΑΣ ΟΣΜΗΣ</vt:lpstr>
      <vt:lpstr>Μετεωρολογικά δεδομένα (Ιούνιος 2020 - Νοέμβριος 2021) </vt:lpstr>
      <vt:lpstr>ΣΥΣΧΕΤΙΣΗ ΣΥΓΕΝΤΡΩΣΕΩΝ ΜΕ ΔΙΕΥΘΥΝΣΗ / ΤΑΧΥΤΗΤΑ ΑΝΕΜΟΥ</vt:lpstr>
      <vt:lpstr>ΣΥΣΧΕΤΙΣΗ ΟΣΜΗΣ ΜΕ ΔΙΕΥΘΥΝΣΗ / ΤΑΧΥΤΗΤΑ ΑΝΕΜΟΥ</vt:lpstr>
      <vt:lpstr>Συγκεντρώσεις VOCs στον περιβάλλοντα αέρα των βιομηχανικών εγκαταστάσεων</vt:lpstr>
      <vt:lpstr>Δραστηριότητα οσμής στον περιβάλλοντα αέρα των βιομηχανικών εγκαταστάσεων</vt:lpstr>
      <vt:lpstr> Περιοχές πιθανής προέλευσης των VOCs – ΠΕΔΕ Ανάλυση CPF-Bivariate Plots</vt:lpstr>
      <vt:lpstr> Περιοχές πιθανής προέλευσης των VOCs - 1ο ΔΣ  Ανάλυση CPF-Bivariate Plots</vt:lpstr>
      <vt:lpstr> Περιοχές πιθανής προέλευσης των VOCs - 21ο ΔΣ Ανάλυση CPF-Bivariate Plots</vt:lpstr>
      <vt:lpstr>Mοντέλο αντίστροφης διασποράς DIPCOT</vt:lpstr>
      <vt:lpstr>ΧΩΡΙΚΟΣ ΕΝΤΟΠΙΣΜΟΣ ΤΗΣ ΔΡΑΣΤΗΡΙΟΤΗΤΑΣ ΟΣΜΗΣ</vt:lpstr>
      <vt:lpstr>ΣΥΜΠΕΡΑΣΜΑΤΑ</vt:lpstr>
      <vt:lpstr> Περιοχές πιθανής προέλευσης των VOCs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Constantini Samara-Konstantinou</dc:creator>
  <cp:lastModifiedBy>SAMARA</cp:lastModifiedBy>
  <cp:revision>64</cp:revision>
  <dcterms:created xsi:type="dcterms:W3CDTF">2021-02-17T18:28:45Z</dcterms:created>
  <dcterms:modified xsi:type="dcterms:W3CDTF">2022-02-17T04:26:19Z</dcterms:modified>
</cp:coreProperties>
</file>